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8" r:id="rId1"/>
  </p:sldMasterIdLst>
  <p:notesMasterIdLst>
    <p:notesMasterId r:id="rId49"/>
  </p:notesMasterIdLst>
  <p:sldIdLst>
    <p:sldId id="256" r:id="rId2"/>
    <p:sldId id="320" r:id="rId3"/>
    <p:sldId id="322" r:id="rId4"/>
    <p:sldId id="321" r:id="rId5"/>
    <p:sldId id="328" r:id="rId6"/>
    <p:sldId id="344" r:id="rId7"/>
    <p:sldId id="380" r:id="rId8"/>
    <p:sldId id="381" r:id="rId9"/>
    <p:sldId id="382" r:id="rId10"/>
    <p:sldId id="323" r:id="rId11"/>
    <p:sldId id="329" r:id="rId12"/>
    <p:sldId id="349" r:id="rId13"/>
    <p:sldId id="345" r:id="rId14"/>
    <p:sldId id="346" r:id="rId15"/>
    <p:sldId id="330" r:id="rId16"/>
    <p:sldId id="331" r:id="rId17"/>
    <p:sldId id="332" r:id="rId18"/>
    <p:sldId id="333" r:id="rId19"/>
    <p:sldId id="334" r:id="rId20"/>
    <p:sldId id="337" r:id="rId21"/>
    <p:sldId id="335" r:id="rId22"/>
    <p:sldId id="339" r:id="rId23"/>
    <p:sldId id="338" r:id="rId24"/>
    <p:sldId id="336" r:id="rId25"/>
    <p:sldId id="347" r:id="rId26"/>
    <p:sldId id="348" r:id="rId27"/>
    <p:sldId id="340" r:id="rId28"/>
    <p:sldId id="311" r:id="rId29"/>
    <p:sldId id="383" r:id="rId30"/>
    <p:sldId id="384" r:id="rId31"/>
    <p:sldId id="378" r:id="rId32"/>
    <p:sldId id="341" r:id="rId33"/>
    <p:sldId id="342" r:id="rId34"/>
    <p:sldId id="385" r:id="rId35"/>
    <p:sldId id="386" r:id="rId36"/>
    <p:sldId id="388" r:id="rId37"/>
    <p:sldId id="389" r:id="rId38"/>
    <p:sldId id="392" r:id="rId39"/>
    <p:sldId id="391" r:id="rId40"/>
    <p:sldId id="393" r:id="rId41"/>
    <p:sldId id="394" r:id="rId42"/>
    <p:sldId id="395" r:id="rId43"/>
    <p:sldId id="396" r:id="rId44"/>
    <p:sldId id="387" r:id="rId45"/>
    <p:sldId id="397" r:id="rId46"/>
    <p:sldId id="379" r:id="rId47"/>
    <p:sldId id="318" r:id="rId48"/>
  </p:sldIdLst>
  <p:sldSz cx="9144000" cy="5149850"/>
  <p:notesSz cx="6858000" cy="9144000"/>
  <p:embeddedFontLst>
    <p:embeddedFont>
      <p:font typeface="Ink Free" panose="03080402000500000000" pitchFamily="66" charset="0"/>
      <p:regular r:id="rId50"/>
    </p:embeddedFont>
    <p:embeddedFont>
      <p:font typeface="Wingdings 2" pitchFamily="2" charset="2"/>
      <p:regular r:id="rId51"/>
    </p:embeddedFont>
  </p:embeddedFontLst>
  <p:custDataLst>
    <p:tags r:id="rId52"/>
  </p:custDataLst>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DE7"/>
    <a:srgbClr val="006AB3"/>
    <a:srgbClr val="E7E8EA"/>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70417" autoAdjust="0"/>
  </p:normalViewPr>
  <p:slideViewPr>
    <p:cSldViewPr showGuides="1">
      <p:cViewPr>
        <p:scale>
          <a:sx n="93" d="100"/>
          <a:sy n="93" d="100"/>
        </p:scale>
        <p:origin x="240" y="-16"/>
      </p:cViewPr>
      <p:guideLst/>
    </p:cSldViewPr>
  </p:slideViewPr>
  <p:outlineViewPr>
    <p:cViewPr>
      <p:scale>
        <a:sx n="33" d="100"/>
        <a:sy n="33" d="100"/>
      </p:scale>
      <p:origin x="0" y="-9336"/>
    </p:cViewPr>
  </p:outlineViewPr>
  <p:notesTextViewPr>
    <p:cViewPr>
      <p:scale>
        <a:sx n="135" d="100"/>
        <a:sy n="135" d="100"/>
      </p:scale>
      <p:origin x="0" y="0"/>
    </p:cViewPr>
  </p:notesTextViewPr>
  <p:sorterViewPr>
    <p:cViewPr>
      <p:scale>
        <a:sx n="100" d="100"/>
        <a:sy n="100" d="100"/>
      </p:scale>
      <p:origin x="0" y="0"/>
    </p:cViewPr>
  </p:sorterViewPr>
  <p:notesViewPr>
    <p:cSldViewPr showGuides="1">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9F9B6-7E39-4432-BDDE-315EE50233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DF5712A2-6474-4D8E-8F17-F0926E9F6356}">
      <dgm:prSet phldrT="[Text]" custT="1"/>
      <dgm:spPr>
        <a:solidFill>
          <a:schemeClr val="tx2"/>
        </a:solidFill>
      </dgm:spPr>
      <dgm:t>
        <a:bodyPr/>
        <a:lstStyle/>
        <a:p>
          <a:r>
            <a:rPr lang="de-DE" sz="1600" dirty="0"/>
            <a:t>Kooperationsprinzip</a:t>
          </a:r>
        </a:p>
      </dgm:t>
    </dgm:pt>
    <dgm:pt modelId="{681AE568-3B78-49C8-BB2E-7208A00B10BC}" type="parTrans" cxnId="{DBCA2F30-0012-4188-B763-403DBEFC266A}">
      <dgm:prSet/>
      <dgm:spPr/>
      <dgm:t>
        <a:bodyPr/>
        <a:lstStyle/>
        <a:p>
          <a:endParaRPr lang="de-DE"/>
        </a:p>
      </dgm:t>
    </dgm:pt>
    <dgm:pt modelId="{EBFC3759-6BAB-492E-B167-A4AEA500E00A}" type="sibTrans" cxnId="{DBCA2F30-0012-4188-B763-403DBEFC266A}">
      <dgm:prSet/>
      <dgm:spPr/>
      <dgm:t>
        <a:bodyPr/>
        <a:lstStyle/>
        <a:p>
          <a:endParaRPr lang="de-DE"/>
        </a:p>
      </dgm:t>
    </dgm:pt>
    <dgm:pt modelId="{12FB59FA-D684-489C-9F39-D80A49FD98AA}">
      <dgm:prSet phldrT="[Text]" custT="1"/>
      <dgm:spPr>
        <a:solidFill>
          <a:schemeClr val="accent3">
            <a:lumMod val="75000"/>
          </a:schemeClr>
        </a:solidFill>
        <a:ln>
          <a:noFill/>
        </a:ln>
      </dgm:spPr>
      <dgm:t>
        <a:bodyPr/>
        <a:lstStyle/>
        <a:p>
          <a:r>
            <a:rPr lang="de-DE" sz="1600" dirty="0"/>
            <a:t>Quantität</a:t>
          </a:r>
        </a:p>
      </dgm:t>
    </dgm:pt>
    <dgm:pt modelId="{B088B85E-EADE-409F-A9C7-1EF321369C3A}" type="parTrans" cxnId="{796E7A11-0052-429A-9F52-F24F22A523F7}">
      <dgm:prSet/>
      <dgm:spPr>
        <a:solidFill>
          <a:schemeClr val="tx2"/>
        </a:solidFill>
        <a:ln w="19050">
          <a:solidFill>
            <a:schemeClr val="tx2"/>
          </a:solidFill>
        </a:ln>
      </dgm:spPr>
      <dgm:t>
        <a:bodyPr/>
        <a:lstStyle/>
        <a:p>
          <a:endParaRPr lang="de-DE"/>
        </a:p>
      </dgm:t>
    </dgm:pt>
    <dgm:pt modelId="{4B879B14-00D9-444C-B18A-6105CABDF3A9}" type="sibTrans" cxnId="{796E7A11-0052-429A-9F52-F24F22A523F7}">
      <dgm:prSet/>
      <dgm:spPr/>
      <dgm:t>
        <a:bodyPr/>
        <a:lstStyle/>
        <a:p>
          <a:endParaRPr lang="de-DE"/>
        </a:p>
      </dgm:t>
    </dgm:pt>
    <dgm:pt modelId="{AC872961-C7C3-454A-B667-EF79B08912C0}">
      <dgm:prSet phldrT="[Text]" custT="1"/>
      <dgm:spPr>
        <a:solidFill>
          <a:schemeClr val="accent4">
            <a:lumMod val="75000"/>
          </a:schemeClr>
        </a:solidFill>
        <a:ln>
          <a:noFill/>
        </a:ln>
      </dgm:spPr>
      <dgm:t>
        <a:bodyPr/>
        <a:lstStyle/>
        <a:p>
          <a:r>
            <a:rPr lang="de-DE" sz="1600" dirty="0"/>
            <a:t>Qualität</a:t>
          </a:r>
        </a:p>
      </dgm:t>
    </dgm:pt>
    <dgm:pt modelId="{2D3D4EAE-6697-4D3A-AB58-B6CD5CB363AC}" type="parTrans" cxnId="{BDA9D00E-7D4F-42E7-9537-578532C48838}">
      <dgm:prSet/>
      <dgm:spPr>
        <a:ln w="19050">
          <a:solidFill>
            <a:schemeClr val="tx2"/>
          </a:solidFill>
        </a:ln>
      </dgm:spPr>
      <dgm:t>
        <a:bodyPr/>
        <a:lstStyle/>
        <a:p>
          <a:endParaRPr lang="de-DE"/>
        </a:p>
      </dgm:t>
    </dgm:pt>
    <dgm:pt modelId="{17BDAFA2-0B9E-49D6-B945-48CF62D74BEE}" type="sibTrans" cxnId="{BDA9D00E-7D4F-42E7-9537-578532C48838}">
      <dgm:prSet/>
      <dgm:spPr/>
      <dgm:t>
        <a:bodyPr/>
        <a:lstStyle/>
        <a:p>
          <a:endParaRPr lang="de-DE"/>
        </a:p>
      </dgm:t>
    </dgm:pt>
    <dgm:pt modelId="{2CADC955-69E6-4870-8C33-73F00469F994}">
      <dgm:prSet phldrT="[Text]" custT="1"/>
      <dgm:spPr>
        <a:solidFill>
          <a:srgbClr val="00B050"/>
        </a:solidFill>
        <a:ln>
          <a:noFill/>
        </a:ln>
      </dgm:spPr>
      <dgm:t>
        <a:bodyPr/>
        <a:lstStyle/>
        <a:p>
          <a:r>
            <a:rPr lang="de-DE" sz="1600" dirty="0"/>
            <a:t>Relation</a:t>
          </a:r>
        </a:p>
      </dgm:t>
    </dgm:pt>
    <dgm:pt modelId="{8A2CE3B8-87B4-4127-8C35-997EB50700CD}" type="parTrans" cxnId="{EDCB4796-DA37-4F59-AE0C-0665E5791A39}">
      <dgm:prSet/>
      <dgm:spPr>
        <a:ln w="19050">
          <a:solidFill>
            <a:schemeClr val="tx2"/>
          </a:solidFill>
        </a:ln>
      </dgm:spPr>
      <dgm:t>
        <a:bodyPr/>
        <a:lstStyle/>
        <a:p>
          <a:endParaRPr lang="de-DE"/>
        </a:p>
      </dgm:t>
    </dgm:pt>
    <dgm:pt modelId="{567D8545-E9BE-4B71-A922-D3018C666718}" type="sibTrans" cxnId="{EDCB4796-DA37-4F59-AE0C-0665E5791A39}">
      <dgm:prSet/>
      <dgm:spPr/>
      <dgm:t>
        <a:bodyPr/>
        <a:lstStyle/>
        <a:p>
          <a:endParaRPr lang="de-DE"/>
        </a:p>
      </dgm:t>
    </dgm:pt>
    <dgm:pt modelId="{9B3B750A-CDE6-45AD-B90F-7028857EBC80}">
      <dgm:prSet custT="1"/>
      <dgm:spPr>
        <a:solidFill>
          <a:schemeClr val="accent6">
            <a:lumMod val="50000"/>
          </a:schemeClr>
        </a:solidFill>
        <a:ln>
          <a:noFill/>
        </a:ln>
      </dgm:spPr>
      <dgm:t>
        <a:bodyPr/>
        <a:lstStyle/>
        <a:p>
          <a:r>
            <a:rPr lang="de-DE" sz="1600" dirty="0"/>
            <a:t>Modalität</a:t>
          </a:r>
        </a:p>
      </dgm:t>
    </dgm:pt>
    <dgm:pt modelId="{669EADA8-E3E3-441F-A1AA-3C430B31EE65}" type="parTrans" cxnId="{F55172F0-A3F7-4062-BA97-37F336479328}">
      <dgm:prSet/>
      <dgm:spPr>
        <a:ln w="19050">
          <a:solidFill>
            <a:schemeClr val="tx2"/>
          </a:solidFill>
        </a:ln>
      </dgm:spPr>
      <dgm:t>
        <a:bodyPr/>
        <a:lstStyle/>
        <a:p>
          <a:endParaRPr lang="de-DE"/>
        </a:p>
      </dgm:t>
    </dgm:pt>
    <dgm:pt modelId="{DF416621-89EC-4696-8E5A-F679D6AE254F}" type="sibTrans" cxnId="{F55172F0-A3F7-4062-BA97-37F336479328}">
      <dgm:prSet/>
      <dgm:spPr/>
      <dgm:t>
        <a:bodyPr/>
        <a:lstStyle/>
        <a:p>
          <a:endParaRPr lang="de-DE"/>
        </a:p>
      </dgm:t>
    </dgm:pt>
    <dgm:pt modelId="{74229905-75B3-4885-B094-3F8CDAC0EBAC}" type="pres">
      <dgm:prSet presAssocID="{18A9F9B6-7E39-4432-BDDE-315EE502332E}" presName="hierChild1" presStyleCnt="0">
        <dgm:presLayoutVars>
          <dgm:orgChart val="1"/>
          <dgm:chPref val="1"/>
          <dgm:dir/>
          <dgm:animOne val="branch"/>
          <dgm:animLvl val="lvl"/>
          <dgm:resizeHandles/>
        </dgm:presLayoutVars>
      </dgm:prSet>
      <dgm:spPr/>
    </dgm:pt>
    <dgm:pt modelId="{3AC04827-24B5-4C81-B6F0-1D283AB5E43E}" type="pres">
      <dgm:prSet presAssocID="{DF5712A2-6474-4D8E-8F17-F0926E9F6356}" presName="hierRoot1" presStyleCnt="0">
        <dgm:presLayoutVars>
          <dgm:hierBranch val="init"/>
        </dgm:presLayoutVars>
      </dgm:prSet>
      <dgm:spPr/>
    </dgm:pt>
    <dgm:pt modelId="{6639D7C5-5DCB-418F-AD80-0D903546F7F5}" type="pres">
      <dgm:prSet presAssocID="{DF5712A2-6474-4D8E-8F17-F0926E9F6356}" presName="rootComposite1" presStyleCnt="0"/>
      <dgm:spPr/>
    </dgm:pt>
    <dgm:pt modelId="{7A5A81DA-4D39-4725-9A93-C16159A09657}" type="pres">
      <dgm:prSet presAssocID="{DF5712A2-6474-4D8E-8F17-F0926E9F6356}" presName="rootText1" presStyleLbl="node0" presStyleIdx="0" presStyleCnt="1" custScaleX="160591" custScaleY="77543" custLinFactNeighborX="-3388" custLinFactNeighborY="-48506">
        <dgm:presLayoutVars>
          <dgm:chPref val="3"/>
        </dgm:presLayoutVars>
      </dgm:prSet>
      <dgm:spPr/>
    </dgm:pt>
    <dgm:pt modelId="{AAB2633A-7481-45B6-ACDB-3B77DF3665E1}" type="pres">
      <dgm:prSet presAssocID="{DF5712A2-6474-4D8E-8F17-F0926E9F6356}" presName="rootConnector1" presStyleLbl="node1" presStyleIdx="0" presStyleCnt="0"/>
      <dgm:spPr/>
    </dgm:pt>
    <dgm:pt modelId="{625F9630-A52F-4A52-A101-00F5C8E05886}" type="pres">
      <dgm:prSet presAssocID="{DF5712A2-6474-4D8E-8F17-F0926E9F6356}" presName="hierChild2" presStyleCnt="0"/>
      <dgm:spPr/>
    </dgm:pt>
    <dgm:pt modelId="{3DF4C4E5-F2EB-438D-A289-2204B0CB8A13}" type="pres">
      <dgm:prSet presAssocID="{B088B85E-EADE-409F-A9C7-1EF321369C3A}" presName="Name37" presStyleLbl="parChTrans1D2" presStyleIdx="0" presStyleCnt="4"/>
      <dgm:spPr/>
    </dgm:pt>
    <dgm:pt modelId="{3A8D9A3A-2334-4050-AE74-49167FCFC199}" type="pres">
      <dgm:prSet presAssocID="{12FB59FA-D684-489C-9F39-D80A49FD98AA}" presName="hierRoot2" presStyleCnt="0">
        <dgm:presLayoutVars>
          <dgm:hierBranch val="init"/>
        </dgm:presLayoutVars>
      </dgm:prSet>
      <dgm:spPr/>
    </dgm:pt>
    <dgm:pt modelId="{2C34F2F4-2C5B-4660-99C7-0E21A9D5C640}" type="pres">
      <dgm:prSet presAssocID="{12FB59FA-D684-489C-9F39-D80A49FD98AA}" presName="rootComposite" presStyleCnt="0"/>
      <dgm:spPr/>
    </dgm:pt>
    <dgm:pt modelId="{9812E2E6-FAFB-40B3-8884-462A4440C9EE}" type="pres">
      <dgm:prSet presAssocID="{12FB59FA-D684-489C-9F39-D80A49FD98AA}" presName="rootText" presStyleLbl="node2" presStyleIdx="0" presStyleCnt="4" custScaleX="91451" custScaleY="124941">
        <dgm:presLayoutVars>
          <dgm:chPref val="3"/>
        </dgm:presLayoutVars>
      </dgm:prSet>
      <dgm:spPr>
        <a:prstGeom prst="downArrowCallout">
          <a:avLst/>
        </a:prstGeom>
      </dgm:spPr>
    </dgm:pt>
    <dgm:pt modelId="{A03C4CAF-178D-4FCE-97D8-7C1388A4DAFB}" type="pres">
      <dgm:prSet presAssocID="{12FB59FA-D684-489C-9F39-D80A49FD98AA}" presName="rootConnector" presStyleLbl="node2" presStyleIdx="0" presStyleCnt="4"/>
      <dgm:spPr/>
    </dgm:pt>
    <dgm:pt modelId="{10809472-C7A1-423E-B093-D6D83BFF7962}" type="pres">
      <dgm:prSet presAssocID="{12FB59FA-D684-489C-9F39-D80A49FD98AA}" presName="hierChild4" presStyleCnt="0"/>
      <dgm:spPr/>
    </dgm:pt>
    <dgm:pt modelId="{66371C26-D691-42C8-A59D-90264A8B4AAB}" type="pres">
      <dgm:prSet presAssocID="{12FB59FA-D684-489C-9F39-D80A49FD98AA}" presName="hierChild5" presStyleCnt="0"/>
      <dgm:spPr/>
    </dgm:pt>
    <dgm:pt modelId="{730699E0-33E0-4D2F-ACDE-E7DC5431D9AF}" type="pres">
      <dgm:prSet presAssocID="{2D3D4EAE-6697-4D3A-AB58-B6CD5CB363AC}" presName="Name37" presStyleLbl="parChTrans1D2" presStyleIdx="1" presStyleCnt="4"/>
      <dgm:spPr/>
    </dgm:pt>
    <dgm:pt modelId="{EF474CB1-D840-46D7-8DCB-9B9613BE5EEA}" type="pres">
      <dgm:prSet presAssocID="{AC872961-C7C3-454A-B667-EF79B08912C0}" presName="hierRoot2" presStyleCnt="0">
        <dgm:presLayoutVars>
          <dgm:hierBranch val="init"/>
        </dgm:presLayoutVars>
      </dgm:prSet>
      <dgm:spPr/>
    </dgm:pt>
    <dgm:pt modelId="{1B1594C4-27DD-4337-9FDB-E85EB060BD4B}" type="pres">
      <dgm:prSet presAssocID="{AC872961-C7C3-454A-B667-EF79B08912C0}" presName="rootComposite" presStyleCnt="0"/>
      <dgm:spPr/>
    </dgm:pt>
    <dgm:pt modelId="{9A34A302-4202-4F0E-8AEA-02B186C8C512}" type="pres">
      <dgm:prSet presAssocID="{AC872961-C7C3-454A-B667-EF79B08912C0}" presName="rootText" presStyleLbl="node2" presStyleIdx="1" presStyleCnt="4" custScaleX="91451" custScaleY="124941">
        <dgm:presLayoutVars>
          <dgm:chPref val="3"/>
        </dgm:presLayoutVars>
      </dgm:prSet>
      <dgm:spPr>
        <a:prstGeom prst="downArrowCallout">
          <a:avLst/>
        </a:prstGeom>
      </dgm:spPr>
    </dgm:pt>
    <dgm:pt modelId="{63531FBA-ABC7-4306-82FC-B86DA90562E6}" type="pres">
      <dgm:prSet presAssocID="{AC872961-C7C3-454A-B667-EF79B08912C0}" presName="rootConnector" presStyleLbl="node2" presStyleIdx="1" presStyleCnt="4"/>
      <dgm:spPr/>
    </dgm:pt>
    <dgm:pt modelId="{318F8902-EC41-47AB-AF66-6CF9D01B7048}" type="pres">
      <dgm:prSet presAssocID="{AC872961-C7C3-454A-B667-EF79B08912C0}" presName="hierChild4" presStyleCnt="0"/>
      <dgm:spPr/>
    </dgm:pt>
    <dgm:pt modelId="{A54E4111-0E1E-47AB-8329-1EDBBA113BA4}" type="pres">
      <dgm:prSet presAssocID="{AC872961-C7C3-454A-B667-EF79B08912C0}" presName="hierChild5" presStyleCnt="0"/>
      <dgm:spPr/>
    </dgm:pt>
    <dgm:pt modelId="{E98EB1D0-D591-42FF-BE47-A9A2616D0996}" type="pres">
      <dgm:prSet presAssocID="{8A2CE3B8-87B4-4127-8C35-997EB50700CD}" presName="Name37" presStyleLbl="parChTrans1D2" presStyleIdx="2" presStyleCnt="4"/>
      <dgm:spPr/>
    </dgm:pt>
    <dgm:pt modelId="{01276D4E-D7F5-4680-A6D3-D498EE020140}" type="pres">
      <dgm:prSet presAssocID="{2CADC955-69E6-4870-8C33-73F00469F994}" presName="hierRoot2" presStyleCnt="0">
        <dgm:presLayoutVars>
          <dgm:hierBranch val="init"/>
        </dgm:presLayoutVars>
      </dgm:prSet>
      <dgm:spPr/>
    </dgm:pt>
    <dgm:pt modelId="{E53E569C-3C2A-433A-A17B-8A9282BAC7F2}" type="pres">
      <dgm:prSet presAssocID="{2CADC955-69E6-4870-8C33-73F00469F994}" presName="rootComposite" presStyleCnt="0"/>
      <dgm:spPr/>
    </dgm:pt>
    <dgm:pt modelId="{FC000DF3-666B-4923-B9D4-91F4CB22AE6C}" type="pres">
      <dgm:prSet presAssocID="{2CADC955-69E6-4870-8C33-73F00469F994}" presName="rootText" presStyleLbl="node2" presStyleIdx="2" presStyleCnt="4" custScaleX="91451" custScaleY="124941">
        <dgm:presLayoutVars>
          <dgm:chPref val="3"/>
        </dgm:presLayoutVars>
      </dgm:prSet>
      <dgm:spPr>
        <a:prstGeom prst="downArrowCallout">
          <a:avLst/>
        </a:prstGeom>
      </dgm:spPr>
    </dgm:pt>
    <dgm:pt modelId="{2FF6E376-A1A8-46D2-84DF-95EC976AB12C}" type="pres">
      <dgm:prSet presAssocID="{2CADC955-69E6-4870-8C33-73F00469F994}" presName="rootConnector" presStyleLbl="node2" presStyleIdx="2" presStyleCnt="4"/>
      <dgm:spPr/>
    </dgm:pt>
    <dgm:pt modelId="{73D32B72-9A08-404C-8B51-740ED880D7B6}" type="pres">
      <dgm:prSet presAssocID="{2CADC955-69E6-4870-8C33-73F00469F994}" presName="hierChild4" presStyleCnt="0"/>
      <dgm:spPr/>
    </dgm:pt>
    <dgm:pt modelId="{15EE4626-7B86-4596-BE23-6FBB4403B0E0}" type="pres">
      <dgm:prSet presAssocID="{2CADC955-69E6-4870-8C33-73F00469F994}" presName="hierChild5" presStyleCnt="0"/>
      <dgm:spPr/>
    </dgm:pt>
    <dgm:pt modelId="{63AF1F9B-A322-4FFA-A775-08679AC1BC0F}" type="pres">
      <dgm:prSet presAssocID="{669EADA8-E3E3-441F-A1AA-3C430B31EE65}" presName="Name37" presStyleLbl="parChTrans1D2" presStyleIdx="3" presStyleCnt="4"/>
      <dgm:spPr/>
    </dgm:pt>
    <dgm:pt modelId="{002954F2-2146-4EDA-8249-9337F6845A31}" type="pres">
      <dgm:prSet presAssocID="{9B3B750A-CDE6-45AD-B90F-7028857EBC80}" presName="hierRoot2" presStyleCnt="0">
        <dgm:presLayoutVars>
          <dgm:hierBranch val="init"/>
        </dgm:presLayoutVars>
      </dgm:prSet>
      <dgm:spPr/>
    </dgm:pt>
    <dgm:pt modelId="{861522DB-C1C4-44C1-BB97-D4482CF6E680}" type="pres">
      <dgm:prSet presAssocID="{9B3B750A-CDE6-45AD-B90F-7028857EBC80}" presName="rootComposite" presStyleCnt="0"/>
      <dgm:spPr/>
    </dgm:pt>
    <dgm:pt modelId="{9AEDC0F5-1B03-4E92-A6BC-1759FA39198B}" type="pres">
      <dgm:prSet presAssocID="{9B3B750A-CDE6-45AD-B90F-7028857EBC80}" presName="rootText" presStyleLbl="node2" presStyleIdx="3" presStyleCnt="4" custScaleX="91451" custScaleY="124941">
        <dgm:presLayoutVars>
          <dgm:chPref val="3"/>
        </dgm:presLayoutVars>
      </dgm:prSet>
      <dgm:spPr>
        <a:prstGeom prst="downArrowCallout">
          <a:avLst/>
        </a:prstGeom>
      </dgm:spPr>
    </dgm:pt>
    <dgm:pt modelId="{F74C7D77-7E0D-4A5F-816F-A96865AFC714}" type="pres">
      <dgm:prSet presAssocID="{9B3B750A-CDE6-45AD-B90F-7028857EBC80}" presName="rootConnector" presStyleLbl="node2" presStyleIdx="3" presStyleCnt="4"/>
      <dgm:spPr/>
    </dgm:pt>
    <dgm:pt modelId="{5960AC19-E1EF-479D-9D8A-B7F1A1DF3AE0}" type="pres">
      <dgm:prSet presAssocID="{9B3B750A-CDE6-45AD-B90F-7028857EBC80}" presName="hierChild4" presStyleCnt="0"/>
      <dgm:spPr/>
    </dgm:pt>
    <dgm:pt modelId="{9A23CA3D-68BB-4C9F-9C44-EFFB3136616A}" type="pres">
      <dgm:prSet presAssocID="{9B3B750A-CDE6-45AD-B90F-7028857EBC80}" presName="hierChild5" presStyleCnt="0"/>
      <dgm:spPr/>
    </dgm:pt>
    <dgm:pt modelId="{7074A7DD-3DE7-4CFC-9A0B-9F251EBD9FE5}" type="pres">
      <dgm:prSet presAssocID="{DF5712A2-6474-4D8E-8F17-F0926E9F6356}" presName="hierChild3" presStyleCnt="0"/>
      <dgm:spPr/>
    </dgm:pt>
  </dgm:ptLst>
  <dgm:cxnLst>
    <dgm:cxn modelId="{9AE50206-6CDA-4C5D-A786-AD3A2402BF40}" type="presOf" srcId="{9B3B750A-CDE6-45AD-B90F-7028857EBC80}" destId="{F74C7D77-7E0D-4A5F-816F-A96865AFC714}" srcOrd="1" destOrd="0" presId="urn:microsoft.com/office/officeart/2005/8/layout/orgChart1"/>
    <dgm:cxn modelId="{BDA9D00E-7D4F-42E7-9537-578532C48838}" srcId="{DF5712A2-6474-4D8E-8F17-F0926E9F6356}" destId="{AC872961-C7C3-454A-B667-EF79B08912C0}" srcOrd="1" destOrd="0" parTransId="{2D3D4EAE-6697-4D3A-AB58-B6CD5CB363AC}" sibTransId="{17BDAFA2-0B9E-49D6-B945-48CF62D74BEE}"/>
    <dgm:cxn modelId="{796E7A11-0052-429A-9F52-F24F22A523F7}" srcId="{DF5712A2-6474-4D8E-8F17-F0926E9F6356}" destId="{12FB59FA-D684-489C-9F39-D80A49FD98AA}" srcOrd="0" destOrd="0" parTransId="{B088B85E-EADE-409F-A9C7-1EF321369C3A}" sibTransId="{4B879B14-00D9-444C-B18A-6105CABDF3A9}"/>
    <dgm:cxn modelId="{3DD7571E-2F1A-4021-9E45-A19E2E51B298}" type="presOf" srcId="{AC872961-C7C3-454A-B667-EF79B08912C0}" destId="{63531FBA-ABC7-4306-82FC-B86DA90562E6}" srcOrd="1" destOrd="0" presId="urn:microsoft.com/office/officeart/2005/8/layout/orgChart1"/>
    <dgm:cxn modelId="{DBCA2F30-0012-4188-B763-403DBEFC266A}" srcId="{18A9F9B6-7E39-4432-BDDE-315EE502332E}" destId="{DF5712A2-6474-4D8E-8F17-F0926E9F6356}" srcOrd="0" destOrd="0" parTransId="{681AE568-3B78-49C8-BB2E-7208A00B10BC}" sibTransId="{EBFC3759-6BAB-492E-B167-A4AEA500E00A}"/>
    <dgm:cxn modelId="{AA74C04A-B54A-40F6-B841-A221A73CB0C6}" type="presOf" srcId="{12FB59FA-D684-489C-9F39-D80A49FD98AA}" destId="{9812E2E6-FAFB-40B3-8884-462A4440C9EE}" srcOrd="0" destOrd="0" presId="urn:microsoft.com/office/officeart/2005/8/layout/orgChart1"/>
    <dgm:cxn modelId="{5C0D5158-8258-411F-A66E-A54455CDA10F}" type="presOf" srcId="{2CADC955-69E6-4870-8C33-73F00469F994}" destId="{2FF6E376-A1A8-46D2-84DF-95EC976AB12C}" srcOrd="1" destOrd="0" presId="urn:microsoft.com/office/officeart/2005/8/layout/orgChart1"/>
    <dgm:cxn modelId="{563EDE59-B8C9-40E5-8C1B-6F9AEA1EE6BF}" type="presOf" srcId="{AC872961-C7C3-454A-B667-EF79B08912C0}" destId="{9A34A302-4202-4F0E-8AEA-02B186C8C512}" srcOrd="0" destOrd="0" presId="urn:microsoft.com/office/officeart/2005/8/layout/orgChart1"/>
    <dgm:cxn modelId="{9DBC365B-14A0-4ED3-A50D-C057C4326142}" type="presOf" srcId="{2CADC955-69E6-4870-8C33-73F00469F994}" destId="{FC000DF3-666B-4923-B9D4-91F4CB22AE6C}" srcOrd="0" destOrd="0" presId="urn:microsoft.com/office/officeart/2005/8/layout/orgChart1"/>
    <dgm:cxn modelId="{A540C86E-C4CA-4329-A963-C88D2B3A5681}" type="presOf" srcId="{DF5712A2-6474-4D8E-8F17-F0926E9F6356}" destId="{AAB2633A-7481-45B6-ACDB-3B77DF3665E1}" srcOrd="1" destOrd="0" presId="urn:microsoft.com/office/officeart/2005/8/layout/orgChart1"/>
    <dgm:cxn modelId="{5B574472-E727-476E-B53F-77FEFDBBDE79}" type="presOf" srcId="{669EADA8-E3E3-441F-A1AA-3C430B31EE65}" destId="{63AF1F9B-A322-4FFA-A775-08679AC1BC0F}" srcOrd="0" destOrd="0" presId="urn:microsoft.com/office/officeart/2005/8/layout/orgChart1"/>
    <dgm:cxn modelId="{69342A73-B789-422B-9C95-5D5631EF4501}" type="presOf" srcId="{B088B85E-EADE-409F-A9C7-1EF321369C3A}" destId="{3DF4C4E5-F2EB-438D-A289-2204B0CB8A13}" srcOrd="0" destOrd="0" presId="urn:microsoft.com/office/officeart/2005/8/layout/orgChart1"/>
    <dgm:cxn modelId="{9D21EE74-5A80-47CE-8534-2D02E0A87707}" type="presOf" srcId="{DF5712A2-6474-4D8E-8F17-F0926E9F6356}" destId="{7A5A81DA-4D39-4725-9A93-C16159A09657}" srcOrd="0" destOrd="0" presId="urn:microsoft.com/office/officeart/2005/8/layout/orgChart1"/>
    <dgm:cxn modelId="{6828718C-80A6-4F19-9752-9F3F7D347AF7}" type="presOf" srcId="{9B3B750A-CDE6-45AD-B90F-7028857EBC80}" destId="{9AEDC0F5-1B03-4E92-A6BC-1759FA39198B}" srcOrd="0" destOrd="0" presId="urn:microsoft.com/office/officeart/2005/8/layout/orgChart1"/>
    <dgm:cxn modelId="{BCA2B08D-A149-4E1F-BCFC-7AD1937ADA41}" type="presOf" srcId="{12FB59FA-D684-489C-9F39-D80A49FD98AA}" destId="{A03C4CAF-178D-4FCE-97D8-7C1388A4DAFB}" srcOrd="1" destOrd="0" presId="urn:microsoft.com/office/officeart/2005/8/layout/orgChart1"/>
    <dgm:cxn modelId="{EDCB4796-DA37-4F59-AE0C-0665E5791A39}" srcId="{DF5712A2-6474-4D8E-8F17-F0926E9F6356}" destId="{2CADC955-69E6-4870-8C33-73F00469F994}" srcOrd="2" destOrd="0" parTransId="{8A2CE3B8-87B4-4127-8C35-997EB50700CD}" sibTransId="{567D8545-E9BE-4B71-A922-D3018C666718}"/>
    <dgm:cxn modelId="{A48291D6-39B8-404C-A75C-F02DD9B5AE34}" type="presOf" srcId="{18A9F9B6-7E39-4432-BDDE-315EE502332E}" destId="{74229905-75B3-4885-B094-3F8CDAC0EBAC}" srcOrd="0" destOrd="0" presId="urn:microsoft.com/office/officeart/2005/8/layout/orgChart1"/>
    <dgm:cxn modelId="{F55172F0-A3F7-4062-BA97-37F336479328}" srcId="{DF5712A2-6474-4D8E-8F17-F0926E9F6356}" destId="{9B3B750A-CDE6-45AD-B90F-7028857EBC80}" srcOrd="3" destOrd="0" parTransId="{669EADA8-E3E3-441F-A1AA-3C430B31EE65}" sibTransId="{DF416621-89EC-4696-8E5A-F679D6AE254F}"/>
    <dgm:cxn modelId="{B12AF8F6-6499-4EAB-A471-CD7016B914D2}" type="presOf" srcId="{8A2CE3B8-87B4-4127-8C35-997EB50700CD}" destId="{E98EB1D0-D591-42FF-BE47-A9A2616D0996}" srcOrd="0" destOrd="0" presId="urn:microsoft.com/office/officeart/2005/8/layout/orgChart1"/>
    <dgm:cxn modelId="{CBE4F8F6-7843-4255-9333-5726666279DA}" type="presOf" srcId="{2D3D4EAE-6697-4D3A-AB58-B6CD5CB363AC}" destId="{730699E0-33E0-4D2F-ACDE-E7DC5431D9AF}" srcOrd="0" destOrd="0" presId="urn:microsoft.com/office/officeart/2005/8/layout/orgChart1"/>
    <dgm:cxn modelId="{575333B3-0512-4D7D-94CF-06E760DD0B00}" type="presParOf" srcId="{74229905-75B3-4885-B094-3F8CDAC0EBAC}" destId="{3AC04827-24B5-4C81-B6F0-1D283AB5E43E}" srcOrd="0" destOrd="0" presId="urn:microsoft.com/office/officeart/2005/8/layout/orgChart1"/>
    <dgm:cxn modelId="{2D245119-2981-4EA9-B117-E08E339BB005}" type="presParOf" srcId="{3AC04827-24B5-4C81-B6F0-1D283AB5E43E}" destId="{6639D7C5-5DCB-418F-AD80-0D903546F7F5}" srcOrd="0" destOrd="0" presId="urn:microsoft.com/office/officeart/2005/8/layout/orgChart1"/>
    <dgm:cxn modelId="{B5F35112-5D4A-4534-9070-5D477B3D4189}" type="presParOf" srcId="{6639D7C5-5DCB-418F-AD80-0D903546F7F5}" destId="{7A5A81DA-4D39-4725-9A93-C16159A09657}" srcOrd="0" destOrd="0" presId="urn:microsoft.com/office/officeart/2005/8/layout/orgChart1"/>
    <dgm:cxn modelId="{534CAABA-A3D8-421E-8135-CC2323790DCA}" type="presParOf" srcId="{6639D7C5-5DCB-418F-AD80-0D903546F7F5}" destId="{AAB2633A-7481-45B6-ACDB-3B77DF3665E1}" srcOrd="1" destOrd="0" presId="urn:microsoft.com/office/officeart/2005/8/layout/orgChart1"/>
    <dgm:cxn modelId="{B6B48C69-C226-4296-9C7A-0A38F06899A7}" type="presParOf" srcId="{3AC04827-24B5-4C81-B6F0-1D283AB5E43E}" destId="{625F9630-A52F-4A52-A101-00F5C8E05886}" srcOrd="1" destOrd="0" presId="urn:microsoft.com/office/officeart/2005/8/layout/orgChart1"/>
    <dgm:cxn modelId="{07AB2C88-3644-4FA7-BEFF-E317C2C927E2}" type="presParOf" srcId="{625F9630-A52F-4A52-A101-00F5C8E05886}" destId="{3DF4C4E5-F2EB-438D-A289-2204B0CB8A13}" srcOrd="0" destOrd="0" presId="urn:microsoft.com/office/officeart/2005/8/layout/orgChart1"/>
    <dgm:cxn modelId="{5CCB30EC-4E18-4B21-A5D8-C330FDBF521B}" type="presParOf" srcId="{625F9630-A52F-4A52-A101-00F5C8E05886}" destId="{3A8D9A3A-2334-4050-AE74-49167FCFC199}" srcOrd="1" destOrd="0" presId="urn:microsoft.com/office/officeart/2005/8/layout/orgChart1"/>
    <dgm:cxn modelId="{0F1DD135-04AE-45DE-9E01-1E1027256913}" type="presParOf" srcId="{3A8D9A3A-2334-4050-AE74-49167FCFC199}" destId="{2C34F2F4-2C5B-4660-99C7-0E21A9D5C640}" srcOrd="0" destOrd="0" presId="urn:microsoft.com/office/officeart/2005/8/layout/orgChart1"/>
    <dgm:cxn modelId="{FEE0C27B-0725-4691-AD92-A73E019A5FD7}" type="presParOf" srcId="{2C34F2F4-2C5B-4660-99C7-0E21A9D5C640}" destId="{9812E2E6-FAFB-40B3-8884-462A4440C9EE}" srcOrd="0" destOrd="0" presId="urn:microsoft.com/office/officeart/2005/8/layout/orgChart1"/>
    <dgm:cxn modelId="{EF4BA931-22F7-4287-963D-0206E2D86D2D}" type="presParOf" srcId="{2C34F2F4-2C5B-4660-99C7-0E21A9D5C640}" destId="{A03C4CAF-178D-4FCE-97D8-7C1388A4DAFB}" srcOrd="1" destOrd="0" presId="urn:microsoft.com/office/officeart/2005/8/layout/orgChart1"/>
    <dgm:cxn modelId="{CAF46E08-7F99-4437-9C53-3E429CAFED28}" type="presParOf" srcId="{3A8D9A3A-2334-4050-AE74-49167FCFC199}" destId="{10809472-C7A1-423E-B093-D6D83BFF7962}" srcOrd="1" destOrd="0" presId="urn:microsoft.com/office/officeart/2005/8/layout/orgChart1"/>
    <dgm:cxn modelId="{66959DF1-48E2-42B8-8ED7-274DB29307CC}" type="presParOf" srcId="{3A8D9A3A-2334-4050-AE74-49167FCFC199}" destId="{66371C26-D691-42C8-A59D-90264A8B4AAB}" srcOrd="2" destOrd="0" presId="urn:microsoft.com/office/officeart/2005/8/layout/orgChart1"/>
    <dgm:cxn modelId="{1A87CF07-484F-4DCD-B4D1-6E87A95FCF88}" type="presParOf" srcId="{625F9630-A52F-4A52-A101-00F5C8E05886}" destId="{730699E0-33E0-4D2F-ACDE-E7DC5431D9AF}" srcOrd="2" destOrd="0" presId="urn:microsoft.com/office/officeart/2005/8/layout/orgChart1"/>
    <dgm:cxn modelId="{75615D67-3DF9-40FF-A385-66D36B133BF4}" type="presParOf" srcId="{625F9630-A52F-4A52-A101-00F5C8E05886}" destId="{EF474CB1-D840-46D7-8DCB-9B9613BE5EEA}" srcOrd="3" destOrd="0" presId="urn:microsoft.com/office/officeart/2005/8/layout/orgChart1"/>
    <dgm:cxn modelId="{D6083624-49D9-4143-82DD-0863A11207CD}" type="presParOf" srcId="{EF474CB1-D840-46D7-8DCB-9B9613BE5EEA}" destId="{1B1594C4-27DD-4337-9FDB-E85EB060BD4B}" srcOrd="0" destOrd="0" presId="urn:microsoft.com/office/officeart/2005/8/layout/orgChart1"/>
    <dgm:cxn modelId="{258E380C-B33D-46B9-8E6A-A054058CE28B}" type="presParOf" srcId="{1B1594C4-27DD-4337-9FDB-E85EB060BD4B}" destId="{9A34A302-4202-4F0E-8AEA-02B186C8C512}" srcOrd="0" destOrd="0" presId="urn:microsoft.com/office/officeart/2005/8/layout/orgChart1"/>
    <dgm:cxn modelId="{5C256F82-BE3A-4DAB-B9C7-04B7A6D1ED4A}" type="presParOf" srcId="{1B1594C4-27DD-4337-9FDB-E85EB060BD4B}" destId="{63531FBA-ABC7-4306-82FC-B86DA90562E6}" srcOrd="1" destOrd="0" presId="urn:microsoft.com/office/officeart/2005/8/layout/orgChart1"/>
    <dgm:cxn modelId="{58E0C8CB-C29A-4D79-88F4-43B7AA786E36}" type="presParOf" srcId="{EF474CB1-D840-46D7-8DCB-9B9613BE5EEA}" destId="{318F8902-EC41-47AB-AF66-6CF9D01B7048}" srcOrd="1" destOrd="0" presId="urn:microsoft.com/office/officeart/2005/8/layout/orgChart1"/>
    <dgm:cxn modelId="{A0791336-B7C9-42AB-8FAC-524D3696B3B9}" type="presParOf" srcId="{EF474CB1-D840-46D7-8DCB-9B9613BE5EEA}" destId="{A54E4111-0E1E-47AB-8329-1EDBBA113BA4}" srcOrd="2" destOrd="0" presId="urn:microsoft.com/office/officeart/2005/8/layout/orgChart1"/>
    <dgm:cxn modelId="{6CD91371-B1B7-43FF-BA82-CB7E7BA8DB7A}" type="presParOf" srcId="{625F9630-A52F-4A52-A101-00F5C8E05886}" destId="{E98EB1D0-D591-42FF-BE47-A9A2616D0996}" srcOrd="4" destOrd="0" presId="urn:microsoft.com/office/officeart/2005/8/layout/orgChart1"/>
    <dgm:cxn modelId="{90C0241B-8476-4FC6-9FC2-39530BA8D433}" type="presParOf" srcId="{625F9630-A52F-4A52-A101-00F5C8E05886}" destId="{01276D4E-D7F5-4680-A6D3-D498EE020140}" srcOrd="5" destOrd="0" presId="urn:microsoft.com/office/officeart/2005/8/layout/orgChart1"/>
    <dgm:cxn modelId="{611599D9-BF0B-4CB9-B5BA-B641248C9E0A}" type="presParOf" srcId="{01276D4E-D7F5-4680-A6D3-D498EE020140}" destId="{E53E569C-3C2A-433A-A17B-8A9282BAC7F2}" srcOrd="0" destOrd="0" presId="urn:microsoft.com/office/officeart/2005/8/layout/orgChart1"/>
    <dgm:cxn modelId="{EA419FC6-4179-4ACF-8C6D-D60D0660E72E}" type="presParOf" srcId="{E53E569C-3C2A-433A-A17B-8A9282BAC7F2}" destId="{FC000DF3-666B-4923-B9D4-91F4CB22AE6C}" srcOrd="0" destOrd="0" presId="urn:microsoft.com/office/officeart/2005/8/layout/orgChart1"/>
    <dgm:cxn modelId="{ED5DF310-2E9F-4F4C-A0FF-3832034B28B8}" type="presParOf" srcId="{E53E569C-3C2A-433A-A17B-8A9282BAC7F2}" destId="{2FF6E376-A1A8-46D2-84DF-95EC976AB12C}" srcOrd="1" destOrd="0" presId="urn:microsoft.com/office/officeart/2005/8/layout/orgChart1"/>
    <dgm:cxn modelId="{1C2E39B9-6347-404A-925B-1355BD7CA387}" type="presParOf" srcId="{01276D4E-D7F5-4680-A6D3-D498EE020140}" destId="{73D32B72-9A08-404C-8B51-740ED880D7B6}" srcOrd="1" destOrd="0" presId="urn:microsoft.com/office/officeart/2005/8/layout/orgChart1"/>
    <dgm:cxn modelId="{2B1106CD-040A-4F41-97DA-D4DCB824BA5C}" type="presParOf" srcId="{01276D4E-D7F5-4680-A6D3-D498EE020140}" destId="{15EE4626-7B86-4596-BE23-6FBB4403B0E0}" srcOrd="2" destOrd="0" presId="urn:microsoft.com/office/officeart/2005/8/layout/orgChart1"/>
    <dgm:cxn modelId="{4D6717F1-CD60-4E5F-B1E2-0D95E936E873}" type="presParOf" srcId="{625F9630-A52F-4A52-A101-00F5C8E05886}" destId="{63AF1F9B-A322-4FFA-A775-08679AC1BC0F}" srcOrd="6" destOrd="0" presId="urn:microsoft.com/office/officeart/2005/8/layout/orgChart1"/>
    <dgm:cxn modelId="{492DE28B-E48C-4CAE-AB45-42130EF51330}" type="presParOf" srcId="{625F9630-A52F-4A52-A101-00F5C8E05886}" destId="{002954F2-2146-4EDA-8249-9337F6845A31}" srcOrd="7" destOrd="0" presId="urn:microsoft.com/office/officeart/2005/8/layout/orgChart1"/>
    <dgm:cxn modelId="{FB6C0E00-CC35-4184-8D79-BAC9B7DDBE6D}" type="presParOf" srcId="{002954F2-2146-4EDA-8249-9337F6845A31}" destId="{861522DB-C1C4-44C1-BB97-D4482CF6E680}" srcOrd="0" destOrd="0" presId="urn:microsoft.com/office/officeart/2005/8/layout/orgChart1"/>
    <dgm:cxn modelId="{A49CEFF4-9BC2-4F46-BE9D-6644C877450A}" type="presParOf" srcId="{861522DB-C1C4-44C1-BB97-D4482CF6E680}" destId="{9AEDC0F5-1B03-4E92-A6BC-1759FA39198B}" srcOrd="0" destOrd="0" presId="urn:microsoft.com/office/officeart/2005/8/layout/orgChart1"/>
    <dgm:cxn modelId="{B1DBA542-D10C-4D6C-9085-3B5720326256}" type="presParOf" srcId="{861522DB-C1C4-44C1-BB97-D4482CF6E680}" destId="{F74C7D77-7E0D-4A5F-816F-A96865AFC714}" srcOrd="1" destOrd="0" presId="urn:microsoft.com/office/officeart/2005/8/layout/orgChart1"/>
    <dgm:cxn modelId="{A8E5B748-DDC0-4B28-8BD2-81D393883044}" type="presParOf" srcId="{002954F2-2146-4EDA-8249-9337F6845A31}" destId="{5960AC19-E1EF-479D-9D8A-B7F1A1DF3AE0}" srcOrd="1" destOrd="0" presId="urn:microsoft.com/office/officeart/2005/8/layout/orgChart1"/>
    <dgm:cxn modelId="{D303E1D7-7B9E-43A4-83B5-6E2B781A8F4C}" type="presParOf" srcId="{002954F2-2146-4EDA-8249-9337F6845A31}" destId="{9A23CA3D-68BB-4C9F-9C44-EFFB3136616A}" srcOrd="2" destOrd="0" presId="urn:microsoft.com/office/officeart/2005/8/layout/orgChart1"/>
    <dgm:cxn modelId="{254E9B9F-457A-42B8-8F8A-0FB7E839FCFB}" type="presParOf" srcId="{3AC04827-24B5-4C81-B6F0-1D283AB5E43E}" destId="{7074A7DD-3DE7-4CFC-9A0B-9F251EBD9FE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F1F9B-A322-4FFA-A775-08679AC1BC0F}">
      <dsp:nvSpPr>
        <dsp:cNvPr id="0" name=""/>
        <dsp:cNvSpPr/>
      </dsp:nvSpPr>
      <dsp:spPr>
        <a:xfrm>
          <a:off x="3453060" y="1024866"/>
          <a:ext cx="2815041" cy="740356"/>
        </a:xfrm>
        <a:custGeom>
          <a:avLst/>
          <a:gdLst/>
          <a:ahLst/>
          <a:cxnLst/>
          <a:rect l="0" t="0" r="0" b="0"/>
          <a:pathLst>
            <a:path>
              <a:moveTo>
                <a:pt x="0" y="0"/>
              </a:moveTo>
              <a:lnTo>
                <a:pt x="0" y="568572"/>
              </a:lnTo>
              <a:lnTo>
                <a:pt x="2815041" y="568572"/>
              </a:lnTo>
              <a:lnTo>
                <a:pt x="2815041"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E98EB1D0-D591-42FF-BE47-A9A2616D0996}">
      <dsp:nvSpPr>
        <dsp:cNvPr id="0" name=""/>
        <dsp:cNvSpPr/>
      </dsp:nvSpPr>
      <dsp:spPr>
        <a:xfrm>
          <a:off x="3453060" y="1024866"/>
          <a:ext cx="975299" cy="740356"/>
        </a:xfrm>
        <a:custGeom>
          <a:avLst/>
          <a:gdLst/>
          <a:ahLst/>
          <a:cxnLst/>
          <a:rect l="0" t="0" r="0" b="0"/>
          <a:pathLst>
            <a:path>
              <a:moveTo>
                <a:pt x="0" y="0"/>
              </a:moveTo>
              <a:lnTo>
                <a:pt x="0" y="568572"/>
              </a:lnTo>
              <a:lnTo>
                <a:pt x="975299" y="568572"/>
              </a:lnTo>
              <a:lnTo>
                <a:pt x="975299"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730699E0-33E0-4D2F-ACDE-E7DC5431D9AF}">
      <dsp:nvSpPr>
        <dsp:cNvPr id="0" name=""/>
        <dsp:cNvSpPr/>
      </dsp:nvSpPr>
      <dsp:spPr>
        <a:xfrm>
          <a:off x="2588618" y="1024866"/>
          <a:ext cx="864441" cy="740356"/>
        </a:xfrm>
        <a:custGeom>
          <a:avLst/>
          <a:gdLst/>
          <a:ahLst/>
          <a:cxnLst/>
          <a:rect l="0" t="0" r="0" b="0"/>
          <a:pathLst>
            <a:path>
              <a:moveTo>
                <a:pt x="864441" y="0"/>
              </a:moveTo>
              <a:lnTo>
                <a:pt x="864441" y="568572"/>
              </a:lnTo>
              <a:lnTo>
                <a:pt x="0" y="568572"/>
              </a:lnTo>
              <a:lnTo>
                <a:pt x="0"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3DF4C4E5-F2EB-438D-A289-2204B0CB8A13}">
      <dsp:nvSpPr>
        <dsp:cNvPr id="0" name=""/>
        <dsp:cNvSpPr/>
      </dsp:nvSpPr>
      <dsp:spPr>
        <a:xfrm>
          <a:off x="748876" y="1024866"/>
          <a:ext cx="2704183" cy="740356"/>
        </a:xfrm>
        <a:custGeom>
          <a:avLst/>
          <a:gdLst/>
          <a:ahLst/>
          <a:cxnLst/>
          <a:rect l="0" t="0" r="0" b="0"/>
          <a:pathLst>
            <a:path>
              <a:moveTo>
                <a:pt x="2704183" y="0"/>
              </a:moveTo>
              <a:lnTo>
                <a:pt x="2704183" y="568572"/>
              </a:lnTo>
              <a:lnTo>
                <a:pt x="0" y="568572"/>
              </a:lnTo>
              <a:lnTo>
                <a:pt x="0"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7A5A81DA-4D39-4725-9A93-C16159A09657}">
      <dsp:nvSpPr>
        <dsp:cNvPr id="0" name=""/>
        <dsp:cNvSpPr/>
      </dsp:nvSpPr>
      <dsp:spPr>
        <a:xfrm>
          <a:off x="2139394" y="390549"/>
          <a:ext cx="2627330" cy="634316"/>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Kooperationsprinzip</a:t>
          </a:r>
        </a:p>
      </dsp:txBody>
      <dsp:txXfrm>
        <a:off x="2139394" y="390549"/>
        <a:ext cx="2627330" cy="634316"/>
      </dsp:txXfrm>
    </dsp:sp>
    <dsp:sp modelId="{9812E2E6-FAFB-40B3-8884-462A4440C9EE}">
      <dsp:nvSpPr>
        <dsp:cNvPr id="0" name=""/>
        <dsp:cNvSpPr/>
      </dsp:nvSpPr>
      <dsp:spPr>
        <a:xfrm>
          <a:off x="789" y="1765223"/>
          <a:ext cx="1496173" cy="1022041"/>
        </a:xfrm>
        <a:prstGeom prst="downArrowCallou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Quantität</a:t>
          </a:r>
        </a:p>
      </dsp:txBody>
      <dsp:txXfrm>
        <a:off x="789" y="1765223"/>
        <a:ext cx="1496173" cy="664092"/>
      </dsp:txXfrm>
    </dsp:sp>
    <dsp:sp modelId="{9A34A302-4202-4F0E-8AEA-02B186C8C512}">
      <dsp:nvSpPr>
        <dsp:cNvPr id="0" name=""/>
        <dsp:cNvSpPr/>
      </dsp:nvSpPr>
      <dsp:spPr>
        <a:xfrm>
          <a:off x="1840531" y="1765223"/>
          <a:ext cx="1496173" cy="1022041"/>
        </a:xfrm>
        <a:prstGeom prst="downArrowCallout">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Qualität</a:t>
          </a:r>
        </a:p>
      </dsp:txBody>
      <dsp:txXfrm>
        <a:off x="1840531" y="1765223"/>
        <a:ext cx="1496173" cy="664092"/>
      </dsp:txXfrm>
    </dsp:sp>
    <dsp:sp modelId="{FC000DF3-666B-4923-B9D4-91F4CB22AE6C}">
      <dsp:nvSpPr>
        <dsp:cNvPr id="0" name=""/>
        <dsp:cNvSpPr/>
      </dsp:nvSpPr>
      <dsp:spPr>
        <a:xfrm>
          <a:off x="3680273" y="1765223"/>
          <a:ext cx="1496173" cy="1022041"/>
        </a:xfrm>
        <a:prstGeom prst="downArrowCallout">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Relation</a:t>
          </a:r>
        </a:p>
      </dsp:txBody>
      <dsp:txXfrm>
        <a:off x="3680273" y="1765223"/>
        <a:ext cx="1496173" cy="664092"/>
      </dsp:txXfrm>
    </dsp:sp>
    <dsp:sp modelId="{9AEDC0F5-1B03-4E92-A6BC-1759FA39198B}">
      <dsp:nvSpPr>
        <dsp:cNvPr id="0" name=""/>
        <dsp:cNvSpPr/>
      </dsp:nvSpPr>
      <dsp:spPr>
        <a:xfrm>
          <a:off x="5520014" y="1765223"/>
          <a:ext cx="1496173" cy="1022041"/>
        </a:xfrm>
        <a:prstGeom prst="downArrowCallou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Modalität</a:t>
          </a:r>
        </a:p>
      </dsp:txBody>
      <dsp:txXfrm>
        <a:off x="5520014" y="1765223"/>
        <a:ext cx="1496173" cy="6640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3053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t>
            </a:r>
            <a:r>
              <a:rPr lang="en-GB" sz="1200" kern="1200">
                <a:solidFill>
                  <a:schemeClr val="tx1"/>
                </a:solidFill>
                <a:effectLst/>
                <a:latin typeface="Arial" panose="020B0604020202020204" pitchFamily="34" charset="0"/>
                <a:ea typeface="+mn-ea"/>
                <a:cs typeface="+mn-cs"/>
              </a:rPr>
              <a:t>A positive cognitive effect is a worthwhile difference to the</a:t>
            </a:r>
          </a:p>
          <a:p>
            <a:r>
              <a:rPr lang="en-GB" sz="1200" kern="1200">
                <a:solidFill>
                  <a:schemeClr val="tx1"/>
                </a:solidFill>
                <a:effectLst/>
                <a:latin typeface="Arial" panose="020B0604020202020204" pitchFamily="34" charset="0"/>
                <a:ea typeface="+mn-ea"/>
                <a:cs typeface="+mn-cs"/>
              </a:rPr>
              <a:t>individual’s representation of the world: a true conclusion, for example. False</a:t>
            </a:r>
          </a:p>
          <a:p>
            <a:r>
              <a:rPr lang="en-GB" sz="1200" kern="1200">
                <a:solidFill>
                  <a:schemeClr val="tx1"/>
                </a:solidFill>
                <a:effectLst/>
                <a:latin typeface="Arial" panose="020B0604020202020204" pitchFamily="34" charset="0"/>
                <a:ea typeface="+mn-ea"/>
                <a:cs typeface="+mn-cs"/>
              </a:rPr>
              <a:t>conclusions are not worth having; they are cognitive effects, but not positive</a:t>
            </a:r>
          </a:p>
          <a:p>
            <a:r>
              <a:rPr lang="en-DE"/>
              <a:t>ones" (Wilson &amp; Sperber 2004)</a:t>
            </a:r>
          </a:p>
        </p:txBody>
      </p:sp>
      <p:sp>
        <p:nvSpPr>
          <p:cNvPr id="4" name="Slide Number Placeholder 3"/>
          <p:cNvSpPr>
            <a:spLocks noGrp="1"/>
          </p:cNvSpPr>
          <p:nvPr>
            <p:ph type="sldNum" sz="quarter" idx="5"/>
          </p:nvPr>
        </p:nvSpPr>
        <p:spPr/>
        <p:txBody>
          <a:bodyPr/>
          <a:lstStyle/>
          <a:p>
            <a:fld id="{E4EA47C3-D6D1-45C7-B7EF-A1183D105D1C}" type="slidenum">
              <a:rPr lang="de-DE" smtClean="0"/>
              <a:pPr/>
              <a:t>35</a:t>
            </a:fld>
            <a:endParaRPr lang="de-DE" dirty="0"/>
          </a:p>
        </p:txBody>
      </p:sp>
    </p:spTree>
    <p:extLst>
      <p:ext uri="{BB962C8B-B14F-4D97-AF65-F5344CB8AC3E}">
        <p14:creationId xmlns:p14="http://schemas.microsoft.com/office/powerpoint/2010/main" val="288605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36</a:t>
            </a:fld>
            <a:endParaRPr lang="de-DE" dirty="0"/>
          </a:p>
        </p:txBody>
      </p:sp>
    </p:spTree>
    <p:extLst>
      <p:ext uri="{BB962C8B-B14F-4D97-AF65-F5344CB8AC3E}">
        <p14:creationId xmlns:p14="http://schemas.microsoft.com/office/powerpoint/2010/main" val="419577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37</a:t>
            </a:fld>
            <a:endParaRPr lang="de-DE" dirty="0"/>
          </a:p>
        </p:txBody>
      </p:sp>
    </p:spTree>
    <p:extLst>
      <p:ext uri="{BB962C8B-B14F-4D97-AF65-F5344CB8AC3E}">
        <p14:creationId xmlns:p14="http://schemas.microsoft.com/office/powerpoint/2010/main" val="425346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38</a:t>
            </a:fld>
            <a:endParaRPr lang="de-DE" dirty="0"/>
          </a:p>
        </p:txBody>
      </p:sp>
    </p:spTree>
    <p:extLst>
      <p:ext uri="{BB962C8B-B14F-4D97-AF65-F5344CB8AC3E}">
        <p14:creationId xmlns:p14="http://schemas.microsoft.com/office/powerpoint/2010/main" val="26525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39</a:t>
            </a:fld>
            <a:endParaRPr lang="de-DE" dirty="0"/>
          </a:p>
        </p:txBody>
      </p:sp>
    </p:spTree>
    <p:extLst>
      <p:ext uri="{BB962C8B-B14F-4D97-AF65-F5344CB8AC3E}">
        <p14:creationId xmlns:p14="http://schemas.microsoft.com/office/powerpoint/2010/main" val="308710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40</a:t>
            </a:fld>
            <a:endParaRPr lang="de-DE" dirty="0"/>
          </a:p>
        </p:txBody>
      </p:sp>
    </p:spTree>
    <p:extLst>
      <p:ext uri="{BB962C8B-B14F-4D97-AF65-F5344CB8AC3E}">
        <p14:creationId xmlns:p14="http://schemas.microsoft.com/office/powerpoint/2010/main" val="688284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41</a:t>
            </a:fld>
            <a:endParaRPr lang="de-DE" dirty="0"/>
          </a:p>
        </p:txBody>
      </p:sp>
    </p:spTree>
    <p:extLst>
      <p:ext uri="{BB962C8B-B14F-4D97-AF65-F5344CB8AC3E}">
        <p14:creationId xmlns:p14="http://schemas.microsoft.com/office/powerpoint/2010/main" val="163520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Zum Beispiel: Bei der vielzitierten Äußerung "es zieht" werde ich den Interpretationsprozess bei der Interpretation als reine Feststellung beenden, wenn der Kontext das hergibt – beispielsweise wenn die Sprecherin gerade jemand gefragt hat, ob es zieht oder nicht. Wenn die Sprecherin den Satz unaufgefordert äußert, werde ich weiter überlegen, was sie mir damit sagen will: Warum ist gerade diese Äußerung der "</a:t>
            </a:r>
            <a:r>
              <a:rPr lang="de-DE"/>
              <a:t>relevanteste Stimulus vor dem Hintergrund der Fähigkeiten und Präferenzen" der an der Kommunikation Beteiligten? Daraus kann ich dann die Inferenz ableiten, dass S mir zu verstehen geben will, doch bitte das Fenster zu schließen. Hier kann der Interpretationsprozess enden, und ich muss nicht noch jede Menge andere Möglichkeiten ausloten, warum die Äußerung jetzt relevant ist – beispielsweise die hypothetische Möglichkeit, dass S mit einer etwas undurchsichtigen Metapher auf den Wind der Veränderung hinweisen möchte, der uns ins Gesicht bläst.</a:t>
            </a:r>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43</a:t>
            </a:fld>
            <a:endParaRPr lang="de-DE" dirty="0"/>
          </a:p>
        </p:txBody>
      </p:sp>
    </p:spTree>
    <p:extLst>
      <p:ext uri="{BB962C8B-B14F-4D97-AF65-F5344CB8AC3E}">
        <p14:creationId xmlns:p14="http://schemas.microsoft.com/office/powerpoint/2010/main" val="79541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pPr marL="0" marR="0" lvl="0" indent="0" algn="l" defTabSz="686074" rtl="0" eaLnBrk="1" fontAlgn="auto" latinLnBrk="0" hangingPunct="1">
              <a:lnSpc>
                <a:spcPct val="100000"/>
              </a:lnSpc>
              <a:spcBef>
                <a:spcPts val="0"/>
              </a:spcBef>
              <a:spcAft>
                <a:spcPts val="0"/>
              </a:spcAft>
              <a:buClrTx/>
              <a:buSzTx/>
              <a:buFontTx/>
              <a:buNone/>
              <a:tabLst/>
              <a:defRPr/>
            </a:pPr>
            <a:r>
              <a:rPr lang="en-DE"/>
              <a:t>Semiose bezeichnet nach Morris den Prozess, in dem etwas als Zeichen fungiert. Morris geht von der Trias Syntax – Semantik – Pragmatik aus, die die (sprachliche) Semiose konstituiert. Morris: </a:t>
            </a:r>
            <a:r>
              <a:rPr lang="en-GB" sz="1200" kern="1200">
                <a:solidFill>
                  <a:schemeClr val="tx1"/>
                </a:solidFill>
                <a:effectLst/>
                <a:latin typeface="Arial" panose="020B0604020202020204" pitchFamily="34" charset="0"/>
                <a:ea typeface="+mn-ea"/>
                <a:cs typeface="+mn-cs"/>
              </a:rPr>
              <a:t>„Die Semantik behandelt die Beziehung der Zeichen zu ihren Designaten und darum zu den Objekten, die sie denotieren oder denotieren können.“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6</a:t>
            </a:fld>
            <a:endParaRPr lang="de-DE" dirty="0"/>
          </a:p>
        </p:txBody>
      </p:sp>
    </p:spTree>
    <p:extLst>
      <p:ext uri="{BB962C8B-B14F-4D97-AF65-F5344CB8AC3E}">
        <p14:creationId xmlns:p14="http://schemas.microsoft.com/office/powerpoint/2010/main" val="12935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Though Grice never quite puts it in these terms, the distinction in (5) between “what is said”</a:t>
            </a:r>
          </a:p>
          <a:p>
            <a:r>
              <a:rPr lang="en-GB" sz="1200" kern="1200">
                <a:solidFill>
                  <a:schemeClr val="tx1"/>
                </a:solidFill>
                <a:effectLst/>
                <a:latin typeface="Arial" panose="020B0604020202020204" pitchFamily="34" charset="0"/>
                <a:ea typeface="+mn-ea"/>
                <a:cs typeface="+mn-cs"/>
              </a:rPr>
              <a:t>and “what is implicated” might be taken to reflect the Gricean division between semantics</a:t>
            </a:r>
          </a:p>
          <a:p>
            <a:r>
              <a:rPr lang="en-GB" sz="1200" kern="1200">
                <a:solidFill>
                  <a:schemeClr val="tx1"/>
                </a:solidFill>
                <a:effectLst/>
                <a:latin typeface="Arial" panose="020B0604020202020204" pitchFamily="34" charset="0"/>
                <a:ea typeface="+mn-ea"/>
                <a:cs typeface="+mn-cs"/>
              </a:rPr>
              <a:t>and pragmatics</a:t>
            </a:r>
            <a:r>
              <a:rPr lang="en-DE" sz="1200" kern="1200">
                <a:solidFill>
                  <a:schemeClr val="tx1"/>
                </a:solidFill>
                <a:effectLst/>
                <a:latin typeface="Arial" panose="020B0604020202020204" pitchFamily="34" charset="0"/>
                <a:ea typeface="+mn-ea"/>
                <a:cs typeface="+mn-cs"/>
              </a:rPr>
              <a:t> (Saaed 2015)</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10</a:t>
            </a:fld>
            <a:endParaRPr lang="de-DE" dirty="0"/>
          </a:p>
        </p:txBody>
      </p:sp>
    </p:spTree>
    <p:extLst>
      <p:ext uri="{BB962C8B-B14F-4D97-AF65-F5344CB8AC3E}">
        <p14:creationId xmlns:p14="http://schemas.microsoft.com/office/powerpoint/2010/main" val="237980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pPr marL="0" marR="0" lvl="0" indent="0" algn="l" defTabSz="686074" rtl="0" eaLnBrk="1" fontAlgn="auto" latinLnBrk="0" hangingPunct="1">
              <a:lnSpc>
                <a:spcPct val="100000"/>
              </a:lnSpc>
              <a:spcBef>
                <a:spcPts val="0"/>
              </a:spcBef>
              <a:spcAft>
                <a:spcPts val="0"/>
              </a:spcAft>
              <a:buClrTx/>
              <a:buSzTx/>
              <a:buFontTx/>
              <a:buNone/>
              <a:tabLst/>
              <a:defRPr/>
            </a:pPr>
            <a:r>
              <a:rPr lang="en-DE"/>
              <a:t>(modifiziert nach Kasper 2020:) </a:t>
            </a:r>
            <a:r>
              <a:rPr lang="en-GB" sz="1200" kern="1200">
                <a:solidFill>
                  <a:schemeClr val="tx1"/>
                </a:solidFill>
                <a:effectLst/>
                <a:latin typeface="Arial" panose="020B0604020202020204" pitchFamily="34" charset="0"/>
                <a:ea typeface="+mn-ea"/>
                <a:cs typeface="+mn-cs"/>
              </a:rPr>
              <a:t>Nach diesem Vorschlag behandelt die Semantik die kontextunabhängige oder wörtliche Bedeutung von sprachlichen Ausdrücken. Das ist Teil der Bedeutung, die durch sogenannte Wahrheitsbedingungen abgedeckt ist. Die wörtliche oder kontextunabhängige Bedeutung eines Satzes ist danach die Menge der Situationen, in denen er wahr ist. Anders formuliert: Sie kennen die Bedeutung eines kontextlosen Satzes, wenn Sie sagen können, wie Situationen aussehen müssen, in denen er wahr ist. Wenn der Satz lautet </a:t>
            </a:r>
            <a:r>
              <a:rPr lang="en-GB" sz="1200" i="1" kern="1200">
                <a:solidFill>
                  <a:schemeClr val="tx1"/>
                </a:solidFill>
                <a:effectLst/>
                <a:latin typeface="Arial" panose="020B0604020202020204" pitchFamily="34" charset="0"/>
                <a:ea typeface="+mn-ea"/>
                <a:cs typeface="+mn-cs"/>
              </a:rPr>
              <a:t>Das neue Video ist hochgeladen</a:t>
            </a:r>
            <a:r>
              <a:rPr lang="en-GB" sz="1200" kern="1200">
                <a:solidFill>
                  <a:schemeClr val="tx1"/>
                </a:solidFill>
                <a:effectLst/>
                <a:latin typeface="Arial" panose="020B0604020202020204" pitchFamily="34" charset="0"/>
                <a:ea typeface="+mn-ea"/>
                <a:cs typeface="+mn-cs"/>
              </a:rPr>
              <a:t>, dann wissen Sie ohne jegliche Kontextkenntnisse, dass dieser Satz wahr ist, wenn in dem gegebenen Diskurs ein bestimmtes, bereits vorerwähntes oder irgendwie erschließbares Video auf einen nicht näher spezifizierten Server elektronisch übertragen wurde. Die Pragmatik behandelt dann die Bedeutungsanteile, durch die die kontextunabhängige Bedeutung im Kontext erweitert (Auflösung von Unterspezifikation) oder verändert (Illokution, Deixis) wird. In Bezug auf den Satz</a:t>
            </a:r>
            <a:r>
              <a:rPr lang="en-GB" sz="1200" i="1" kern="1200">
                <a:solidFill>
                  <a:schemeClr val="tx1"/>
                </a:solidFill>
                <a:effectLst/>
                <a:latin typeface="Arial" panose="020B0604020202020204" pitchFamily="34" charset="0"/>
                <a:ea typeface="+mn-ea"/>
                <a:cs typeface="+mn-cs"/>
              </a:rPr>
              <a:t> Das neue Video ist hochgeladen</a:t>
            </a:r>
            <a:r>
              <a:rPr lang="en-GB" sz="1200" kern="1200">
                <a:solidFill>
                  <a:schemeClr val="tx1"/>
                </a:solidFill>
                <a:effectLst/>
                <a:latin typeface="Arial" panose="020B0604020202020204" pitchFamily="34" charset="0"/>
                <a:ea typeface="+mn-ea"/>
                <a:cs typeface="+mn-cs"/>
              </a:rPr>
              <a:t> würden dazu all die Bedeutungsspezifikationen gehören, die für Sie erschließbar machen, wer das sagt, wer dadurch adressiert ist, um welches Video es sich handelt, in welchem Sinne und in Bezug auf welche Zeitreferenz er neu ist, was diese Information Ihnen sagen soll – bspw. dass Sie damit aufgefordert werden, das Video anzuschauen – und anderes.</a:t>
            </a:r>
          </a:p>
        </p:txBody>
      </p:sp>
      <p:sp>
        <p:nvSpPr>
          <p:cNvPr id="4" name="Slide Number Placeholder 3"/>
          <p:cNvSpPr>
            <a:spLocks noGrp="1"/>
          </p:cNvSpPr>
          <p:nvPr>
            <p:ph type="sldNum" sz="quarter" idx="5"/>
          </p:nvPr>
        </p:nvSpPr>
        <p:spPr/>
        <p:txBody>
          <a:bodyPr/>
          <a:lstStyle/>
          <a:p>
            <a:fld id="{E4EA47C3-D6D1-45C7-B7EF-A1183D105D1C}" type="slidenum">
              <a:rPr lang="de-DE" smtClean="0"/>
              <a:pPr/>
              <a:t>11</a:t>
            </a:fld>
            <a:endParaRPr lang="de-DE" dirty="0"/>
          </a:p>
        </p:txBody>
      </p:sp>
    </p:spTree>
    <p:extLst>
      <p:ext uri="{BB962C8B-B14F-4D97-AF65-F5344CB8AC3E}">
        <p14:creationId xmlns:p14="http://schemas.microsoft.com/office/powerpoint/2010/main" val="269415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14</a:t>
            </a:fld>
            <a:endParaRPr lang="de-DE" dirty="0"/>
          </a:p>
        </p:txBody>
      </p:sp>
    </p:spTree>
    <p:extLst>
      <p:ext uri="{BB962C8B-B14F-4D97-AF65-F5344CB8AC3E}">
        <p14:creationId xmlns:p14="http://schemas.microsoft.com/office/powerpoint/2010/main" val="415086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17</a:t>
            </a:fld>
            <a:endParaRPr lang="de-DE" dirty="0"/>
          </a:p>
        </p:txBody>
      </p:sp>
    </p:spTree>
    <p:extLst>
      <p:ext uri="{BB962C8B-B14F-4D97-AF65-F5344CB8AC3E}">
        <p14:creationId xmlns:p14="http://schemas.microsoft.com/office/powerpoint/2010/main" val="127959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Qualität: ontolog. Typen, z.B. </a:t>
            </a:r>
            <a:r>
              <a:rPr lang="en-GB" sz="1200" kern="1200">
                <a:solidFill>
                  <a:schemeClr val="tx1"/>
                </a:solidFill>
                <a:effectLst/>
                <a:latin typeface="Arial" panose="020B0604020202020204" pitchFamily="34" charset="0"/>
                <a:ea typeface="+mn-ea"/>
                <a:cs typeface="+mn-cs"/>
              </a:rPr>
              <a:t>THING QUALITY QUANTITY PLACE TIME STATE PROCESS EVENT ACTION</a:t>
            </a:r>
          </a:p>
          <a:p>
            <a:r>
              <a:rPr lang="en-GB" sz="1200" kern="1200">
                <a:solidFill>
                  <a:schemeClr val="tx1"/>
                </a:solidFill>
                <a:effectLst/>
                <a:latin typeface="Arial" panose="020B0604020202020204" pitchFamily="34" charset="0"/>
                <a:ea typeface="+mn-ea"/>
                <a:cs typeface="+mn-cs"/>
              </a:rPr>
              <a:t>RELATION MANNER</a:t>
            </a:r>
          </a:p>
          <a:p>
            <a:r>
              <a:rPr lang="en-DE" i="1"/>
              <a:t>es ist ein Hund </a:t>
            </a:r>
            <a:r>
              <a:rPr lang="en-DE" i="0"/>
              <a:t>impliziert (in eine Richtung) </a:t>
            </a:r>
            <a:r>
              <a:rPr lang="en-DE" i="1"/>
              <a:t>es ist ein Tier</a:t>
            </a:r>
          </a:p>
        </p:txBody>
      </p:sp>
      <p:sp>
        <p:nvSpPr>
          <p:cNvPr id="4" name="Slide Number Placeholder 3"/>
          <p:cNvSpPr>
            <a:spLocks noGrp="1"/>
          </p:cNvSpPr>
          <p:nvPr>
            <p:ph type="sldNum" sz="quarter" idx="5"/>
          </p:nvPr>
        </p:nvSpPr>
        <p:spPr/>
        <p:txBody>
          <a:bodyPr/>
          <a:lstStyle/>
          <a:p>
            <a:fld id="{E4EA47C3-D6D1-45C7-B7EF-A1183D105D1C}" type="slidenum">
              <a:rPr lang="de-DE" smtClean="0"/>
              <a:pPr/>
              <a:t>25</a:t>
            </a:fld>
            <a:endParaRPr lang="de-DE" dirty="0"/>
          </a:p>
        </p:txBody>
      </p:sp>
    </p:spTree>
    <p:extLst>
      <p:ext uri="{BB962C8B-B14F-4D97-AF65-F5344CB8AC3E}">
        <p14:creationId xmlns:p14="http://schemas.microsoft.com/office/powerpoint/2010/main" val="375249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de-DE"/>
              <a:t>Natürlich könnte man hier noch weitere Dimensionen hinzufügen, Cruse belässt es jedoch bei diesen beiden.</a:t>
            </a:r>
            <a:endParaRPr lang="en-DE" i="1"/>
          </a:p>
        </p:txBody>
      </p:sp>
      <p:sp>
        <p:nvSpPr>
          <p:cNvPr id="4" name="Slide Number Placeholder 3"/>
          <p:cNvSpPr>
            <a:spLocks noGrp="1"/>
          </p:cNvSpPr>
          <p:nvPr>
            <p:ph type="sldNum" sz="quarter" idx="5"/>
          </p:nvPr>
        </p:nvSpPr>
        <p:spPr/>
        <p:txBody>
          <a:bodyPr/>
          <a:lstStyle/>
          <a:p>
            <a:fld id="{E4EA47C3-D6D1-45C7-B7EF-A1183D105D1C}" type="slidenum">
              <a:rPr lang="de-DE" smtClean="0"/>
              <a:pPr/>
              <a:t>26</a:t>
            </a:fld>
            <a:endParaRPr lang="de-DE" dirty="0"/>
          </a:p>
        </p:txBody>
      </p:sp>
    </p:spTree>
    <p:extLst>
      <p:ext uri="{BB962C8B-B14F-4D97-AF65-F5344CB8AC3E}">
        <p14:creationId xmlns:p14="http://schemas.microsoft.com/office/powerpoint/2010/main" val="277934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sowohl die Neo-Griceanischen Ansätze als auch die Relevanztheorie nehmen Bezug auf die Griceschen Kommunikationsmaximen. Während Neo-Griceanische Ansätze sie weiterentwickeln, grenzt sich die Relevanztheorie davon ab. Sie argumentiert gegen die zentrale Rolle des Kooperationsprinzips und sieht stattdessen Relevanz als bestimmenden Faktor.</a:t>
            </a:r>
          </a:p>
        </p:txBody>
      </p:sp>
      <p:sp>
        <p:nvSpPr>
          <p:cNvPr id="4" name="Slide Number Placeholder 3"/>
          <p:cNvSpPr>
            <a:spLocks noGrp="1"/>
          </p:cNvSpPr>
          <p:nvPr>
            <p:ph type="sldNum" sz="quarter" idx="5"/>
          </p:nvPr>
        </p:nvSpPr>
        <p:spPr/>
        <p:txBody>
          <a:bodyPr/>
          <a:lstStyle/>
          <a:p>
            <a:fld id="{E4EA47C3-D6D1-45C7-B7EF-A1183D105D1C}" type="slidenum">
              <a:rPr lang="de-DE" smtClean="0"/>
              <a:pPr/>
              <a:t>30</a:t>
            </a:fld>
            <a:endParaRPr lang="de-DE" dirty="0"/>
          </a:p>
        </p:txBody>
      </p:sp>
    </p:spTree>
    <p:extLst>
      <p:ext uri="{BB962C8B-B14F-4D97-AF65-F5344CB8AC3E}">
        <p14:creationId xmlns:p14="http://schemas.microsoft.com/office/powerpoint/2010/main" val="157821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67235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www.simonkasper.info/zur-arbeit/einf%C3%BChrung-in-die-semantik-und-pragmatik/"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BAED4-9DB3-4AA9-B294-B78EDEB528F4}"/>
              </a:ext>
            </a:extLst>
          </p:cNvPr>
          <p:cNvSpPr>
            <a:spLocks noGrp="1"/>
          </p:cNvSpPr>
          <p:nvPr>
            <p:ph type="ctrTitle"/>
          </p:nvPr>
        </p:nvSpPr>
        <p:spPr>
          <a:xfrm>
            <a:off x="3654279" y="2268082"/>
            <a:ext cx="5179208" cy="1070009"/>
          </a:xfrm>
        </p:spPr>
        <p:txBody>
          <a:bodyPr/>
          <a:lstStyle/>
          <a:p>
            <a:r>
              <a:rPr lang="de-DE" dirty="0"/>
              <a:t>Von der Semantik</a:t>
            </a:r>
            <a:br>
              <a:rPr lang="de-DE" dirty="0"/>
            </a:br>
            <a:r>
              <a:rPr lang="de-DE" dirty="0"/>
              <a:t>zur Pragmatik</a:t>
            </a:r>
          </a:p>
        </p:txBody>
      </p:sp>
      <p:sp>
        <p:nvSpPr>
          <p:cNvPr id="8" name="Untertitel 7">
            <a:extLst>
              <a:ext uri="{FF2B5EF4-FFF2-40B4-BE49-F238E27FC236}">
                <a16:creationId xmlns:a16="http://schemas.microsoft.com/office/drawing/2014/main" id="{9DC02B59-BC9C-4015-BE1A-A1DF878B866F}"/>
              </a:ext>
            </a:extLst>
          </p:cNvPr>
          <p:cNvSpPr>
            <a:spLocks noGrp="1"/>
          </p:cNvSpPr>
          <p:nvPr>
            <p:ph type="subTitle" idx="1"/>
          </p:nvPr>
        </p:nvSpPr>
        <p:spPr/>
        <p:txBody>
          <a:bodyPr/>
          <a:lstStyle/>
          <a:p>
            <a:r>
              <a:rPr lang="de-DE" dirty="0"/>
              <a:t>Stefan Hartmann</a:t>
            </a:r>
          </a:p>
          <a:p>
            <a:r>
              <a:rPr lang="de-DE" sz="1350" dirty="0"/>
              <a:t>hartmast@hhu.de</a:t>
            </a:r>
          </a:p>
        </p:txBody>
      </p:sp>
      <p:sp>
        <p:nvSpPr>
          <p:cNvPr id="7" name="Datumsplatzhalter 6">
            <a:extLst>
              <a:ext uri="{FF2B5EF4-FFF2-40B4-BE49-F238E27FC236}">
                <a16:creationId xmlns:a16="http://schemas.microsoft.com/office/drawing/2014/main" id="{B307ADE8-D21D-49C8-A8EF-429717DC989C}"/>
              </a:ext>
            </a:extLst>
          </p:cNvPr>
          <p:cNvSpPr>
            <a:spLocks noGrp="1"/>
          </p:cNvSpPr>
          <p:nvPr>
            <p:ph type="dt" sz="half" idx="10"/>
          </p:nvPr>
        </p:nvSpPr>
        <p:spPr>
          <a:xfrm>
            <a:off x="3654278" y="4447133"/>
            <a:ext cx="5179209" cy="274182"/>
          </a:xfrm>
        </p:spPr>
        <p:txBody>
          <a:bodyPr/>
          <a:lstStyle/>
          <a:p>
            <a:r>
              <a:rPr lang="de-DE" dirty="0"/>
              <a:t>Bildmaterial, soweit nicht anders angegeben: </a:t>
            </a:r>
          </a:p>
          <a:p>
            <a:r>
              <a:rPr lang="de-DE" dirty="0"/>
              <a:t>Pixabay/Unsplash, CC0 </a:t>
            </a:r>
          </a:p>
        </p:txBody>
      </p:sp>
      <p:sp>
        <p:nvSpPr>
          <p:cNvPr id="5" name="Untertitel 7">
            <a:extLst>
              <a:ext uri="{FF2B5EF4-FFF2-40B4-BE49-F238E27FC236}">
                <a16:creationId xmlns:a16="http://schemas.microsoft.com/office/drawing/2014/main" id="{9DC02B59-BC9C-4015-BE1A-A1DF878B866F}"/>
              </a:ext>
            </a:extLst>
          </p:cNvPr>
          <p:cNvSpPr txBox="1">
            <a:spLocks/>
          </p:cNvSpPr>
          <p:nvPr/>
        </p:nvSpPr>
        <p:spPr>
          <a:xfrm>
            <a:off x="3654279" y="1350789"/>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Einführung in die Semantik und Pragmatik</a:t>
            </a:r>
          </a:p>
        </p:txBody>
      </p:sp>
      <p:pic>
        <p:nvPicPr>
          <p:cNvPr id="4" name="Picture 3">
            <a:extLst>
              <a:ext uri="{FF2B5EF4-FFF2-40B4-BE49-F238E27FC236}">
                <a16:creationId xmlns:a16="http://schemas.microsoft.com/office/drawing/2014/main" id="{707B35D3-6A91-4D45-A9F3-25391D40EAEA}"/>
              </a:ext>
            </a:extLst>
          </p:cNvPr>
          <p:cNvPicPr>
            <a:picLocks noChangeAspect="1"/>
          </p:cNvPicPr>
          <p:nvPr/>
        </p:nvPicPr>
        <p:blipFill>
          <a:blip r:embed="rId4"/>
          <a:stretch>
            <a:fillRect/>
          </a:stretch>
        </p:blipFill>
        <p:spPr>
          <a:xfrm>
            <a:off x="7668344" y="4375125"/>
            <a:ext cx="1349648" cy="473007"/>
          </a:xfrm>
          <a:prstGeom prst="rect">
            <a:avLst/>
          </a:prstGeom>
        </p:spPr>
      </p:pic>
    </p:spTree>
    <p:custDataLst>
      <p:tags r:id="rId1"/>
    </p:custDataLst>
    <p:extLst>
      <p:ext uri="{BB962C8B-B14F-4D97-AF65-F5344CB8AC3E}">
        <p14:creationId xmlns:p14="http://schemas.microsoft.com/office/powerpoint/2010/main" val="170159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25E5-DC8E-C84A-9D7A-CA121AA8E635}"/>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E925F120-F983-7147-B94D-8E348F3F64C7}"/>
              </a:ext>
            </a:extLst>
          </p:cNvPr>
          <p:cNvSpPr>
            <a:spLocks noGrp="1"/>
          </p:cNvSpPr>
          <p:nvPr>
            <p:ph type="ftr" sz="quarter" idx="11"/>
          </p:nvPr>
        </p:nvSpPr>
        <p:spPr>
          <a:xfrm>
            <a:off x="597668" y="5001167"/>
            <a:ext cx="7129704" cy="148683"/>
          </a:xfrm>
        </p:spPr>
        <p:txBody>
          <a:bodyPr/>
          <a:lstStyle/>
          <a:p>
            <a:r>
              <a:rPr lang="de-DE"/>
              <a:t>(Grice 1975)</a:t>
            </a:r>
          </a:p>
        </p:txBody>
      </p:sp>
      <p:sp>
        <p:nvSpPr>
          <p:cNvPr id="4" name="Slide Number Placeholder 3">
            <a:extLst>
              <a:ext uri="{FF2B5EF4-FFF2-40B4-BE49-F238E27FC236}">
                <a16:creationId xmlns:a16="http://schemas.microsoft.com/office/drawing/2014/main" id="{D6CA1BF5-A52A-B344-9B3A-4BCA4B47DA38}"/>
              </a:ext>
            </a:extLst>
          </p:cNvPr>
          <p:cNvSpPr>
            <a:spLocks noGrp="1"/>
          </p:cNvSpPr>
          <p:nvPr>
            <p:ph type="sldNum" sz="quarter" idx="12"/>
          </p:nvPr>
        </p:nvSpPr>
        <p:spPr>
          <a:xfrm>
            <a:off x="35496" y="4673652"/>
            <a:ext cx="337406" cy="148683"/>
          </a:xfrm>
        </p:spPr>
        <p:txBody>
          <a:bodyPr/>
          <a:lstStyle/>
          <a:p>
            <a:fld id="{9D195BCC-3514-4B1B-9C18-24F3D67EC549}" type="slidenum">
              <a:rPr lang="de-DE" smtClean="0"/>
              <a:t>10</a:t>
            </a:fld>
            <a:endParaRPr lang="de-DE"/>
          </a:p>
        </p:txBody>
      </p:sp>
      <p:sp>
        <p:nvSpPr>
          <p:cNvPr id="6" name="Text Placeholder 5">
            <a:extLst>
              <a:ext uri="{FF2B5EF4-FFF2-40B4-BE49-F238E27FC236}">
                <a16:creationId xmlns:a16="http://schemas.microsoft.com/office/drawing/2014/main" id="{36F41D39-3546-AF40-B211-0B5991AA8286}"/>
              </a:ext>
            </a:extLst>
          </p:cNvPr>
          <p:cNvSpPr>
            <a:spLocks noGrp="1"/>
          </p:cNvSpPr>
          <p:nvPr>
            <p:ph type="body" sz="quarter" idx="15"/>
          </p:nvPr>
        </p:nvSpPr>
        <p:spPr/>
        <p:txBody>
          <a:bodyPr/>
          <a:lstStyle/>
          <a:p>
            <a:r>
              <a:rPr lang="en-DE"/>
              <a:t>Klassische Abgrenzung: Grice</a:t>
            </a:r>
          </a:p>
        </p:txBody>
      </p:sp>
      <p:pic>
        <p:nvPicPr>
          <p:cNvPr id="1026" name="Picture 2" descr="Speech Icon, Voice, Talking, Audio, Speech">
            <a:extLst>
              <a:ext uri="{FF2B5EF4-FFF2-40B4-BE49-F238E27FC236}">
                <a16:creationId xmlns:a16="http://schemas.microsoft.com/office/drawing/2014/main" id="{8E91732F-9693-2840-84AF-4E4F5D59F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558" y="1594609"/>
            <a:ext cx="554884" cy="5548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3CF1E4-54D3-834D-B3D3-4C35D1A46996}"/>
              </a:ext>
            </a:extLst>
          </p:cNvPr>
          <p:cNvSpPr txBox="1"/>
          <p:nvPr/>
        </p:nvSpPr>
        <p:spPr>
          <a:xfrm>
            <a:off x="3719843" y="2214885"/>
            <a:ext cx="1704313" cy="300210"/>
          </a:xfrm>
          <a:prstGeom prst="rect">
            <a:avLst/>
          </a:prstGeom>
          <a:noFill/>
        </p:spPr>
        <p:txBody>
          <a:bodyPr wrap="none" rtlCol="0">
            <a:spAutoFit/>
          </a:bodyPr>
          <a:lstStyle/>
          <a:p>
            <a:pPr algn="l"/>
            <a:r>
              <a:rPr lang="en-DE" dirty="0" err="1"/>
              <a:t>Sprecherbedeutung</a:t>
            </a:r>
          </a:p>
        </p:txBody>
      </p:sp>
      <p:sp>
        <p:nvSpPr>
          <p:cNvPr id="10" name="TextBox 9">
            <a:extLst>
              <a:ext uri="{FF2B5EF4-FFF2-40B4-BE49-F238E27FC236}">
                <a16:creationId xmlns:a16="http://schemas.microsoft.com/office/drawing/2014/main" id="{567F1F72-C7D9-C54D-8541-8E1ACF793DB4}"/>
              </a:ext>
            </a:extLst>
          </p:cNvPr>
          <p:cNvSpPr txBox="1"/>
          <p:nvPr/>
        </p:nvSpPr>
        <p:spPr>
          <a:xfrm>
            <a:off x="1594184" y="3554831"/>
            <a:ext cx="1425390" cy="300210"/>
          </a:xfrm>
          <a:prstGeom prst="rect">
            <a:avLst/>
          </a:prstGeom>
          <a:noFill/>
        </p:spPr>
        <p:txBody>
          <a:bodyPr wrap="none" rtlCol="0">
            <a:spAutoFit/>
          </a:bodyPr>
          <a:lstStyle/>
          <a:p>
            <a:pPr algn="l"/>
            <a:r>
              <a:rPr lang="en-DE" dirty="0" err="1"/>
              <a:t>was gesagt wird</a:t>
            </a:r>
          </a:p>
        </p:txBody>
      </p:sp>
      <p:sp>
        <p:nvSpPr>
          <p:cNvPr id="11" name="TextBox 10">
            <a:extLst>
              <a:ext uri="{FF2B5EF4-FFF2-40B4-BE49-F238E27FC236}">
                <a16:creationId xmlns:a16="http://schemas.microsoft.com/office/drawing/2014/main" id="{1F074BD2-FA7E-044E-950B-682DECAF78DE}"/>
              </a:ext>
            </a:extLst>
          </p:cNvPr>
          <p:cNvSpPr txBox="1"/>
          <p:nvPr/>
        </p:nvSpPr>
        <p:spPr>
          <a:xfrm>
            <a:off x="5773393" y="3554831"/>
            <a:ext cx="1733167" cy="300210"/>
          </a:xfrm>
          <a:prstGeom prst="rect">
            <a:avLst/>
          </a:prstGeom>
          <a:noFill/>
        </p:spPr>
        <p:txBody>
          <a:bodyPr wrap="none" rtlCol="0">
            <a:spAutoFit/>
          </a:bodyPr>
          <a:lstStyle/>
          <a:p>
            <a:pPr algn="l"/>
            <a:r>
              <a:rPr lang="en-DE" dirty="0" err="1"/>
              <a:t>was implikatiert wird</a:t>
            </a:r>
          </a:p>
        </p:txBody>
      </p:sp>
      <p:cxnSp>
        <p:nvCxnSpPr>
          <p:cNvPr id="12" name="Straight Connector 11">
            <a:extLst>
              <a:ext uri="{FF2B5EF4-FFF2-40B4-BE49-F238E27FC236}">
                <a16:creationId xmlns:a16="http://schemas.microsoft.com/office/drawing/2014/main" id="{289FED95-07FD-D448-9183-08D20A12919A}"/>
              </a:ext>
            </a:extLst>
          </p:cNvPr>
          <p:cNvCxnSpPr>
            <a:cxnSpLocks/>
          </p:cNvCxnSpPr>
          <p:nvPr/>
        </p:nvCxnSpPr>
        <p:spPr>
          <a:xfrm flipH="1">
            <a:off x="2457253" y="2481655"/>
            <a:ext cx="2108268" cy="5977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D5C959-4134-1145-8B7C-7153F32AE302}"/>
              </a:ext>
            </a:extLst>
          </p:cNvPr>
          <p:cNvCxnSpPr>
            <a:cxnSpLocks/>
          </p:cNvCxnSpPr>
          <p:nvPr/>
        </p:nvCxnSpPr>
        <p:spPr>
          <a:xfrm>
            <a:off x="4561262" y="2481656"/>
            <a:ext cx="2108268" cy="5977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3BC996-A57B-E849-9A48-432D640209E4}"/>
              </a:ext>
            </a:extLst>
          </p:cNvPr>
          <p:cNvSpPr txBox="1"/>
          <p:nvPr/>
        </p:nvSpPr>
        <p:spPr>
          <a:xfrm>
            <a:off x="4860032" y="4443101"/>
            <a:ext cx="1435008" cy="508088"/>
          </a:xfrm>
          <a:prstGeom prst="rect">
            <a:avLst/>
          </a:prstGeom>
          <a:noFill/>
        </p:spPr>
        <p:txBody>
          <a:bodyPr wrap="none" rtlCol="0">
            <a:spAutoFit/>
          </a:bodyPr>
          <a:lstStyle/>
          <a:p>
            <a:pPr algn="ctr"/>
            <a:r>
              <a:rPr lang="en-DE" dirty="0" err="1"/>
              <a:t>konversationelle</a:t>
            </a:r>
          </a:p>
          <a:p>
            <a:pPr algn="ctr"/>
            <a:r>
              <a:rPr lang="en-DE" dirty="0" err="1"/>
              <a:t>Implikatur</a:t>
            </a:r>
          </a:p>
        </p:txBody>
      </p:sp>
      <p:cxnSp>
        <p:nvCxnSpPr>
          <p:cNvPr id="16" name="Straight Connector 15">
            <a:extLst>
              <a:ext uri="{FF2B5EF4-FFF2-40B4-BE49-F238E27FC236}">
                <a16:creationId xmlns:a16="http://schemas.microsoft.com/office/drawing/2014/main" id="{55DDD7E6-D23A-714C-8BB7-DF378AF208FE}"/>
              </a:ext>
            </a:extLst>
          </p:cNvPr>
          <p:cNvCxnSpPr>
            <a:cxnSpLocks/>
          </p:cNvCxnSpPr>
          <p:nvPr/>
        </p:nvCxnSpPr>
        <p:spPr>
          <a:xfrm flipH="1">
            <a:off x="5577536" y="3853712"/>
            <a:ext cx="1107563" cy="52600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1EEC28-8370-BD41-92DC-C34407654319}"/>
              </a:ext>
            </a:extLst>
          </p:cNvPr>
          <p:cNvCxnSpPr>
            <a:cxnSpLocks/>
          </p:cNvCxnSpPr>
          <p:nvPr/>
        </p:nvCxnSpPr>
        <p:spPr>
          <a:xfrm>
            <a:off x="6664244" y="3855750"/>
            <a:ext cx="1107563" cy="52600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69CC8A3-2AC5-F248-84FF-52E0A7FFE50F}"/>
              </a:ext>
            </a:extLst>
          </p:cNvPr>
          <p:cNvSpPr txBox="1"/>
          <p:nvPr/>
        </p:nvSpPr>
        <p:spPr>
          <a:xfrm>
            <a:off x="7126438" y="4443101"/>
            <a:ext cx="1290738" cy="508088"/>
          </a:xfrm>
          <a:prstGeom prst="rect">
            <a:avLst/>
          </a:prstGeom>
          <a:noFill/>
        </p:spPr>
        <p:txBody>
          <a:bodyPr wrap="none" rtlCol="0">
            <a:spAutoFit/>
          </a:bodyPr>
          <a:lstStyle/>
          <a:p>
            <a:pPr algn="ctr"/>
            <a:r>
              <a:rPr lang="en-DE" dirty="0" err="1"/>
              <a:t>konventionelle</a:t>
            </a:r>
          </a:p>
          <a:p>
            <a:pPr algn="ctr"/>
            <a:r>
              <a:rPr lang="en-DE" dirty="0" err="1"/>
              <a:t>Implikatur</a:t>
            </a:r>
          </a:p>
        </p:txBody>
      </p:sp>
      <p:sp>
        <p:nvSpPr>
          <p:cNvPr id="20" name="Oval Callout 19">
            <a:extLst>
              <a:ext uri="{FF2B5EF4-FFF2-40B4-BE49-F238E27FC236}">
                <a16:creationId xmlns:a16="http://schemas.microsoft.com/office/drawing/2014/main" id="{771B4042-1FB9-EF47-934B-7238D3A94C41}"/>
              </a:ext>
            </a:extLst>
          </p:cNvPr>
          <p:cNvSpPr/>
          <p:nvPr/>
        </p:nvSpPr>
        <p:spPr>
          <a:xfrm>
            <a:off x="1956544" y="3140917"/>
            <a:ext cx="1063030" cy="322353"/>
          </a:xfrm>
          <a:prstGeom prst="wedgeEllipseCallout">
            <a:avLst>
              <a:gd name="adj1" fmla="val -38190"/>
              <a:gd name="adj2" fmla="val 7375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DE"/>
          </a:p>
        </p:txBody>
      </p:sp>
      <p:sp>
        <p:nvSpPr>
          <p:cNvPr id="22" name="Oval 21">
            <a:extLst>
              <a:ext uri="{FF2B5EF4-FFF2-40B4-BE49-F238E27FC236}">
                <a16:creationId xmlns:a16="http://schemas.microsoft.com/office/drawing/2014/main" id="{58DE3235-F076-2E43-B84F-739CA041A028}"/>
              </a:ext>
            </a:extLst>
          </p:cNvPr>
          <p:cNvSpPr/>
          <p:nvPr/>
        </p:nvSpPr>
        <p:spPr>
          <a:xfrm>
            <a:off x="6472960" y="3155948"/>
            <a:ext cx="432048" cy="3988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b="1" kern="1600" spc="100">
                <a:solidFill>
                  <a:schemeClr val="bg1"/>
                </a:solidFill>
              </a:rPr>
              <a:t>!</a:t>
            </a:r>
          </a:p>
        </p:txBody>
      </p:sp>
    </p:spTree>
    <p:extLst>
      <p:ext uri="{BB962C8B-B14F-4D97-AF65-F5344CB8AC3E}">
        <p14:creationId xmlns:p14="http://schemas.microsoft.com/office/powerpoint/2010/main" val="94002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D27A-6119-7E47-AA69-07FF43DDF18E}"/>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BC14FA74-0D8C-ED49-BB97-E05E16F610F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0473CA6-F777-A04A-B17B-FC70859FC958}"/>
              </a:ext>
            </a:extLst>
          </p:cNvPr>
          <p:cNvSpPr>
            <a:spLocks noGrp="1"/>
          </p:cNvSpPr>
          <p:nvPr>
            <p:ph type="sldNum" sz="quarter" idx="12"/>
          </p:nvPr>
        </p:nvSpPr>
        <p:spPr/>
        <p:txBody>
          <a:bodyPr/>
          <a:lstStyle/>
          <a:p>
            <a:fld id="{9D195BCC-3514-4B1B-9C18-24F3D67EC549}" type="slidenum">
              <a:rPr lang="de-DE" smtClean="0"/>
              <a:t>11</a:t>
            </a:fld>
            <a:endParaRPr lang="de-DE"/>
          </a:p>
        </p:txBody>
      </p:sp>
      <p:sp>
        <p:nvSpPr>
          <p:cNvPr id="5" name="Text Placeholder 4">
            <a:extLst>
              <a:ext uri="{FF2B5EF4-FFF2-40B4-BE49-F238E27FC236}">
                <a16:creationId xmlns:a16="http://schemas.microsoft.com/office/drawing/2014/main" id="{C4A7719B-4197-0F4C-A84B-CADA821CC1A7}"/>
              </a:ext>
            </a:extLst>
          </p:cNvPr>
          <p:cNvSpPr>
            <a:spLocks noGrp="1"/>
          </p:cNvSpPr>
          <p:nvPr>
            <p:ph type="body" sz="quarter" idx="14"/>
          </p:nvPr>
        </p:nvSpPr>
        <p:spPr/>
        <p:txBody>
          <a:bodyPr/>
          <a:lstStyle/>
          <a:p>
            <a:pPr marL="0" indent="0" algn="ctr">
              <a:buNone/>
            </a:pPr>
            <a:r>
              <a:rPr lang="en-DE"/>
              <a:t>Pragmatics = Semantics – truth conditions</a:t>
            </a:r>
          </a:p>
        </p:txBody>
      </p:sp>
      <p:sp>
        <p:nvSpPr>
          <p:cNvPr id="6" name="Text Placeholder 5">
            <a:extLst>
              <a:ext uri="{FF2B5EF4-FFF2-40B4-BE49-F238E27FC236}">
                <a16:creationId xmlns:a16="http://schemas.microsoft.com/office/drawing/2014/main" id="{8DBAE856-572F-5046-B16D-71288E05125E}"/>
              </a:ext>
            </a:extLst>
          </p:cNvPr>
          <p:cNvSpPr>
            <a:spLocks noGrp="1"/>
          </p:cNvSpPr>
          <p:nvPr>
            <p:ph type="body" sz="quarter" idx="15"/>
          </p:nvPr>
        </p:nvSpPr>
        <p:spPr/>
        <p:txBody>
          <a:bodyPr/>
          <a:lstStyle/>
          <a:p>
            <a:r>
              <a:rPr lang="en-DE"/>
              <a:t>Gazdar (1979)</a:t>
            </a:r>
          </a:p>
        </p:txBody>
      </p:sp>
      <p:sp>
        <p:nvSpPr>
          <p:cNvPr id="8" name="Oval 7">
            <a:extLst>
              <a:ext uri="{FF2B5EF4-FFF2-40B4-BE49-F238E27FC236}">
                <a16:creationId xmlns:a16="http://schemas.microsoft.com/office/drawing/2014/main" id="{DBABACE9-CA26-CF46-BE53-13794D5BA391}"/>
              </a:ext>
            </a:extLst>
          </p:cNvPr>
          <p:cNvSpPr/>
          <p:nvPr/>
        </p:nvSpPr>
        <p:spPr>
          <a:xfrm>
            <a:off x="3491880" y="2142877"/>
            <a:ext cx="2160240" cy="199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a:extLst>
              <a:ext uri="{FF2B5EF4-FFF2-40B4-BE49-F238E27FC236}">
                <a16:creationId xmlns:a16="http://schemas.microsoft.com/office/drawing/2014/main" id="{4BB8796C-4B8A-4E45-9A36-10A820A11FD3}"/>
              </a:ext>
            </a:extLst>
          </p:cNvPr>
          <p:cNvPicPr>
            <a:picLocks noChangeAspect="1"/>
          </p:cNvPicPr>
          <p:nvPr/>
        </p:nvPicPr>
        <p:blipFill rotWithShape="1">
          <a:blip r:embed="rId3">
            <a:duotone>
              <a:schemeClr val="accent5">
                <a:shade val="45000"/>
                <a:satMod val="135000"/>
              </a:schemeClr>
              <a:prstClr val="white"/>
            </a:duotone>
          </a:blip>
          <a:srcRect l="50000"/>
          <a:stretch/>
        </p:blipFill>
        <p:spPr>
          <a:xfrm>
            <a:off x="4572000" y="2142877"/>
            <a:ext cx="1079500" cy="1993900"/>
          </a:xfrm>
          <a:prstGeom prst="rect">
            <a:avLst/>
          </a:prstGeom>
        </p:spPr>
      </p:pic>
      <p:sp>
        <p:nvSpPr>
          <p:cNvPr id="13" name="TextBox 12">
            <a:extLst>
              <a:ext uri="{FF2B5EF4-FFF2-40B4-BE49-F238E27FC236}">
                <a16:creationId xmlns:a16="http://schemas.microsoft.com/office/drawing/2014/main" id="{E01F5E4F-024F-FC46-9D02-6701E3A1D100}"/>
              </a:ext>
            </a:extLst>
          </p:cNvPr>
          <p:cNvSpPr txBox="1"/>
          <p:nvPr/>
        </p:nvSpPr>
        <p:spPr>
          <a:xfrm rot="5400000">
            <a:off x="4445566" y="2885783"/>
            <a:ext cx="1184940" cy="508088"/>
          </a:xfrm>
          <a:prstGeom prst="rect">
            <a:avLst/>
          </a:prstGeom>
          <a:noFill/>
        </p:spPr>
        <p:txBody>
          <a:bodyPr wrap="none" rtlCol="0">
            <a:spAutoFit/>
          </a:bodyPr>
          <a:lstStyle/>
          <a:p>
            <a:pPr algn="ctr"/>
            <a:r>
              <a:rPr lang="en-DE" dirty="0" err="1"/>
              <a:t>Wahrheits-</a:t>
            </a:r>
          </a:p>
          <a:p>
            <a:pPr algn="ctr"/>
            <a:r>
              <a:rPr lang="en-DE" dirty="0" err="1"/>
              <a:t>bedingungen</a:t>
            </a:r>
          </a:p>
        </p:txBody>
      </p:sp>
      <p:sp>
        <p:nvSpPr>
          <p:cNvPr id="14" name="TextBox 13">
            <a:extLst>
              <a:ext uri="{FF2B5EF4-FFF2-40B4-BE49-F238E27FC236}">
                <a16:creationId xmlns:a16="http://schemas.microsoft.com/office/drawing/2014/main" id="{F2C61786-889A-CA49-8AB8-3F58EA8BAFC8}"/>
              </a:ext>
            </a:extLst>
          </p:cNvPr>
          <p:cNvSpPr txBox="1"/>
          <p:nvPr/>
        </p:nvSpPr>
        <p:spPr>
          <a:xfrm rot="16200000">
            <a:off x="3523114" y="2805302"/>
            <a:ext cx="1165704" cy="715965"/>
          </a:xfrm>
          <a:prstGeom prst="rect">
            <a:avLst/>
          </a:prstGeom>
          <a:noFill/>
        </p:spPr>
        <p:txBody>
          <a:bodyPr wrap="none" rtlCol="0">
            <a:spAutoFit/>
          </a:bodyPr>
          <a:lstStyle/>
          <a:p>
            <a:pPr algn="ctr"/>
            <a:r>
              <a:rPr lang="en-DE" dirty="0" err="1">
                <a:solidFill>
                  <a:schemeClr val="bg1"/>
                </a:solidFill>
              </a:rPr>
              <a:t>pragmat.</a:t>
            </a:r>
          </a:p>
          <a:p>
            <a:pPr algn="ctr"/>
            <a:r>
              <a:rPr lang="en-DE" dirty="0" err="1">
                <a:solidFill>
                  <a:schemeClr val="bg1"/>
                </a:solidFill>
              </a:rPr>
              <a:t>Bedeutungs-</a:t>
            </a:r>
          </a:p>
          <a:p>
            <a:pPr algn="ctr"/>
            <a:r>
              <a:rPr lang="en-DE" dirty="0" err="1">
                <a:solidFill>
                  <a:schemeClr val="bg1"/>
                </a:solidFill>
              </a:rPr>
              <a:t>aspekte</a:t>
            </a:r>
          </a:p>
        </p:txBody>
      </p:sp>
      <p:sp>
        <p:nvSpPr>
          <p:cNvPr id="15" name="Right Brace 14">
            <a:extLst>
              <a:ext uri="{FF2B5EF4-FFF2-40B4-BE49-F238E27FC236}">
                <a16:creationId xmlns:a16="http://schemas.microsoft.com/office/drawing/2014/main" id="{0490FF71-2D6F-9B48-A139-436DAAAF2D91}"/>
              </a:ext>
            </a:extLst>
          </p:cNvPr>
          <p:cNvSpPr/>
          <p:nvPr/>
        </p:nvSpPr>
        <p:spPr>
          <a:xfrm rot="5400000">
            <a:off x="4433982" y="3189775"/>
            <a:ext cx="238140" cy="2160240"/>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6" name="TextBox 15">
            <a:extLst>
              <a:ext uri="{FF2B5EF4-FFF2-40B4-BE49-F238E27FC236}">
                <a16:creationId xmlns:a16="http://schemas.microsoft.com/office/drawing/2014/main" id="{251607A5-D777-0743-A66D-3F93F0B12B26}"/>
              </a:ext>
            </a:extLst>
          </p:cNvPr>
          <p:cNvSpPr txBox="1"/>
          <p:nvPr/>
        </p:nvSpPr>
        <p:spPr>
          <a:xfrm>
            <a:off x="4016603" y="4522083"/>
            <a:ext cx="1021433" cy="300210"/>
          </a:xfrm>
          <a:prstGeom prst="rect">
            <a:avLst/>
          </a:prstGeom>
          <a:noFill/>
        </p:spPr>
        <p:txBody>
          <a:bodyPr wrap="none" rtlCol="0">
            <a:spAutoFit/>
          </a:bodyPr>
          <a:lstStyle/>
          <a:p>
            <a:pPr algn="l"/>
            <a:r>
              <a:rPr lang="en-DE" dirty="0" err="1"/>
              <a:t>Bedeutung</a:t>
            </a:r>
          </a:p>
        </p:txBody>
      </p:sp>
    </p:spTree>
    <p:extLst>
      <p:ext uri="{BB962C8B-B14F-4D97-AF65-F5344CB8AC3E}">
        <p14:creationId xmlns:p14="http://schemas.microsoft.com/office/powerpoint/2010/main" val="407460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081D-B05C-CF4A-A644-4B319E0778EB}"/>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2A393FA8-C648-5C41-B73B-4B4AAC2CD43D}"/>
              </a:ext>
            </a:extLst>
          </p:cNvPr>
          <p:cNvSpPr>
            <a:spLocks noGrp="1"/>
          </p:cNvSpPr>
          <p:nvPr>
            <p:ph type="ftr" sz="quarter" idx="11"/>
          </p:nvPr>
        </p:nvSpPr>
        <p:spPr/>
        <p:txBody>
          <a:bodyPr/>
          <a:lstStyle/>
          <a:p>
            <a:r>
              <a:rPr lang="de-DE"/>
              <a:t>(Meibauer 2001: 6f.)</a:t>
            </a:r>
          </a:p>
        </p:txBody>
      </p:sp>
      <p:sp>
        <p:nvSpPr>
          <p:cNvPr id="4" name="Slide Number Placeholder 3">
            <a:extLst>
              <a:ext uri="{FF2B5EF4-FFF2-40B4-BE49-F238E27FC236}">
                <a16:creationId xmlns:a16="http://schemas.microsoft.com/office/drawing/2014/main" id="{B793F2D8-A85A-CE4E-9E22-688D849B2C12}"/>
              </a:ext>
            </a:extLst>
          </p:cNvPr>
          <p:cNvSpPr>
            <a:spLocks noGrp="1"/>
          </p:cNvSpPr>
          <p:nvPr>
            <p:ph type="sldNum" sz="quarter" idx="12"/>
          </p:nvPr>
        </p:nvSpPr>
        <p:spPr/>
        <p:txBody>
          <a:bodyPr/>
          <a:lstStyle/>
          <a:p>
            <a:fld id="{9D195BCC-3514-4B1B-9C18-24F3D67EC549}" type="slidenum">
              <a:rPr lang="de-DE" smtClean="0"/>
              <a:t>12</a:t>
            </a:fld>
            <a:endParaRPr lang="de-DE"/>
          </a:p>
        </p:txBody>
      </p:sp>
      <p:sp>
        <p:nvSpPr>
          <p:cNvPr id="5" name="Text Placeholder 4">
            <a:extLst>
              <a:ext uri="{FF2B5EF4-FFF2-40B4-BE49-F238E27FC236}">
                <a16:creationId xmlns:a16="http://schemas.microsoft.com/office/drawing/2014/main" id="{B76E2775-CDD7-0F45-90B6-201107C56DE5}"/>
              </a:ext>
            </a:extLst>
          </p:cNvPr>
          <p:cNvSpPr>
            <a:spLocks noGrp="1"/>
          </p:cNvSpPr>
          <p:nvPr>
            <p:ph type="body" sz="quarter" idx="14"/>
          </p:nvPr>
        </p:nvSpPr>
        <p:spPr/>
        <p:txBody>
          <a:bodyPr/>
          <a:lstStyle/>
          <a:p>
            <a:pPr marL="0" indent="0" algn="ctr">
              <a:buNone/>
            </a:pPr>
            <a:r>
              <a:rPr lang="en-DE" sz="6600"/>
              <a:t>👉</a:t>
            </a:r>
            <a:endParaRPr lang="en-DE"/>
          </a:p>
          <a:p>
            <a:pPr marL="0" indent="0" algn="ctr">
              <a:buNone/>
            </a:pPr>
            <a:r>
              <a:rPr lang="en-DE" sz="2800" i="1"/>
              <a:t>Die Hand zeigt nach rechts.</a:t>
            </a:r>
          </a:p>
          <a:p>
            <a:pPr marL="0" indent="0" algn="ctr">
              <a:buNone/>
            </a:pPr>
            <a:endParaRPr lang="en-DE" sz="2800" i="1"/>
          </a:p>
          <a:p>
            <a:r>
              <a:rPr lang="en-DE" sz="2400"/>
              <a:t>ist wahr gdw die Hand nach rechts zeigt</a:t>
            </a:r>
          </a:p>
          <a:p>
            <a:r>
              <a:rPr lang="en-DE" sz="2400"/>
              <a:t>(in 3D jedoch abhängig von der Perspektive...)</a:t>
            </a:r>
            <a:endParaRPr lang="en-DE"/>
          </a:p>
          <a:p>
            <a:endParaRPr lang="en-DE"/>
          </a:p>
        </p:txBody>
      </p:sp>
      <p:sp>
        <p:nvSpPr>
          <p:cNvPr id="6" name="Text Placeholder 5">
            <a:extLst>
              <a:ext uri="{FF2B5EF4-FFF2-40B4-BE49-F238E27FC236}">
                <a16:creationId xmlns:a16="http://schemas.microsoft.com/office/drawing/2014/main" id="{2C8CE560-F60C-9F4A-9753-E0B7F5D70175}"/>
              </a:ext>
            </a:extLst>
          </p:cNvPr>
          <p:cNvSpPr>
            <a:spLocks noGrp="1"/>
          </p:cNvSpPr>
          <p:nvPr>
            <p:ph type="body" sz="quarter" idx="15"/>
          </p:nvPr>
        </p:nvSpPr>
        <p:spPr/>
        <p:txBody>
          <a:bodyPr/>
          <a:lstStyle/>
          <a:p>
            <a:r>
              <a:rPr lang="en-DE"/>
              <a:t>Gazdar (1979)</a:t>
            </a:r>
          </a:p>
        </p:txBody>
      </p:sp>
    </p:spTree>
    <p:extLst>
      <p:ext uri="{BB962C8B-B14F-4D97-AF65-F5344CB8AC3E}">
        <p14:creationId xmlns:p14="http://schemas.microsoft.com/office/powerpoint/2010/main" val="291547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25A4-4D4B-D648-AA9C-0CC391B2AE41}"/>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A783A1E2-1737-6B4D-AE74-EA86F2D49F97}"/>
              </a:ext>
            </a:extLst>
          </p:cNvPr>
          <p:cNvSpPr>
            <a:spLocks noGrp="1"/>
          </p:cNvSpPr>
          <p:nvPr>
            <p:ph type="ftr" sz="quarter" idx="11"/>
          </p:nvPr>
        </p:nvSpPr>
        <p:spPr/>
        <p:txBody>
          <a:bodyPr/>
          <a:lstStyle/>
          <a:p>
            <a:r>
              <a:rPr lang="de-DE"/>
              <a:t>(Recanati 2006)</a:t>
            </a:r>
          </a:p>
        </p:txBody>
      </p:sp>
      <p:sp>
        <p:nvSpPr>
          <p:cNvPr id="4" name="Slide Number Placeholder 3">
            <a:extLst>
              <a:ext uri="{FF2B5EF4-FFF2-40B4-BE49-F238E27FC236}">
                <a16:creationId xmlns:a16="http://schemas.microsoft.com/office/drawing/2014/main" id="{6FFCFA9A-E5B8-5546-92EC-B0C3B830669B}"/>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16A89716-6058-BF44-90CB-B9C46AD46441}"/>
              </a:ext>
            </a:extLst>
          </p:cNvPr>
          <p:cNvSpPr>
            <a:spLocks noGrp="1"/>
          </p:cNvSpPr>
          <p:nvPr>
            <p:ph type="body" sz="quarter" idx="14"/>
          </p:nvPr>
        </p:nvSpPr>
        <p:spPr/>
        <p:txBody>
          <a:bodyPr/>
          <a:lstStyle/>
          <a:p>
            <a:r>
              <a:rPr lang="en-DE"/>
              <a:t>in der Entstehung von Semantik und Pragmatik als ling. Teildisziplinen spielte v.a. Sprachphilosophie eine zentrale Rolle</a:t>
            </a:r>
          </a:p>
          <a:p>
            <a:r>
              <a:rPr lang="en-DE"/>
              <a:t>Recanati (2006) unterscheidet dabei zwei Strömungen:</a:t>
            </a:r>
          </a:p>
          <a:p>
            <a:pPr lvl="1"/>
            <a:r>
              <a:rPr lang="en-DE">
                <a:solidFill>
                  <a:srgbClr val="0070C0"/>
                </a:solidFill>
              </a:rPr>
              <a:t>"ideal language philosophers"</a:t>
            </a:r>
            <a:r>
              <a:rPr lang="en-DE"/>
              <a:t>: Gottlob Frege, Bertrand Russell, Rudolf Carnap, Alred Tarski – sie nahmen eine logisch-mathematische Perspektive ein und waren nur bedingt an der (defektiven) natürlichen Sprache interessiert</a:t>
            </a:r>
          </a:p>
          <a:p>
            <a:pPr lvl="1"/>
            <a:r>
              <a:rPr lang="en-DE">
                <a:solidFill>
                  <a:srgbClr val="0070C0"/>
                </a:solidFill>
              </a:rPr>
              <a:t>"ordinary language philosophers"</a:t>
            </a:r>
            <a:r>
              <a:rPr lang="en-DE"/>
              <a:t>: John L. Austin, später Wittgenstein, zudem auch Grice, der allerdings beide Konzepte für kompatibel erachtete – sie mahnten eine deskriptive Perspektive auf natürl. Sprache an und waren der Auffassung, dass der logische Ansatz wichtige Merkmale natürl. Sprachen eher verschleiert</a:t>
            </a:r>
          </a:p>
        </p:txBody>
      </p:sp>
      <p:sp>
        <p:nvSpPr>
          <p:cNvPr id="6" name="Text Placeholder 5">
            <a:extLst>
              <a:ext uri="{FF2B5EF4-FFF2-40B4-BE49-F238E27FC236}">
                <a16:creationId xmlns:a16="http://schemas.microsoft.com/office/drawing/2014/main" id="{0B28F7BF-E464-0A43-82C0-A9474442A64D}"/>
              </a:ext>
            </a:extLst>
          </p:cNvPr>
          <p:cNvSpPr>
            <a:spLocks noGrp="1"/>
          </p:cNvSpPr>
          <p:nvPr>
            <p:ph type="body" sz="quarter" idx="15"/>
          </p:nvPr>
        </p:nvSpPr>
        <p:spPr/>
        <p:txBody>
          <a:bodyPr/>
          <a:lstStyle/>
          <a:p>
            <a:r>
              <a:rPr lang="en-DE"/>
              <a:t>Historische Einordnung</a:t>
            </a:r>
          </a:p>
        </p:txBody>
      </p:sp>
    </p:spTree>
    <p:extLst>
      <p:ext uri="{BB962C8B-B14F-4D97-AF65-F5344CB8AC3E}">
        <p14:creationId xmlns:p14="http://schemas.microsoft.com/office/powerpoint/2010/main" val="366693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FA4C-BE4A-9443-866A-BF0957D9547D}"/>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B54969DD-1BCA-8543-8B96-5CF78497254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16B4123-673C-1B47-950A-8B06339CF802}"/>
              </a:ext>
            </a:extLst>
          </p:cNvPr>
          <p:cNvSpPr>
            <a:spLocks noGrp="1"/>
          </p:cNvSpPr>
          <p:nvPr>
            <p:ph type="sldNum" sz="quarter" idx="12"/>
          </p:nvPr>
        </p:nvSpPr>
        <p:spPr/>
        <p:txBody>
          <a:bodyPr/>
          <a:lstStyle/>
          <a:p>
            <a:fld id="{9D195BCC-3514-4B1B-9C18-24F3D67EC549}" type="slidenum">
              <a:rPr lang="de-DE" smtClean="0"/>
              <a:t>14</a:t>
            </a:fld>
            <a:endParaRPr lang="de-DE"/>
          </a:p>
        </p:txBody>
      </p:sp>
      <p:sp>
        <p:nvSpPr>
          <p:cNvPr id="6" name="Text Placeholder 5">
            <a:extLst>
              <a:ext uri="{FF2B5EF4-FFF2-40B4-BE49-F238E27FC236}">
                <a16:creationId xmlns:a16="http://schemas.microsoft.com/office/drawing/2014/main" id="{DB0597F8-FBC4-EA4D-9355-BCC374963F70}"/>
              </a:ext>
            </a:extLst>
          </p:cNvPr>
          <p:cNvSpPr>
            <a:spLocks noGrp="1"/>
          </p:cNvSpPr>
          <p:nvPr>
            <p:ph type="body" sz="quarter" idx="15"/>
          </p:nvPr>
        </p:nvSpPr>
        <p:spPr/>
        <p:txBody>
          <a:bodyPr/>
          <a:lstStyle/>
          <a:p>
            <a:r>
              <a:rPr lang="en-DE"/>
              <a:t>Historische Einordnung</a:t>
            </a:r>
          </a:p>
        </p:txBody>
      </p:sp>
      <p:pic>
        <p:nvPicPr>
          <p:cNvPr id="1026" name="Picture 2" descr="Technology, Computer, Code, Javascript, Developer">
            <a:extLst>
              <a:ext uri="{FF2B5EF4-FFF2-40B4-BE49-F238E27FC236}">
                <a16:creationId xmlns:a16="http://schemas.microsoft.com/office/drawing/2014/main" id="{C176D854-6450-4D4C-A7B8-B150E9290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48" y="2312470"/>
            <a:ext cx="3347864" cy="1883174"/>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a:extLst>
              <a:ext uri="{FF2B5EF4-FFF2-40B4-BE49-F238E27FC236}">
                <a16:creationId xmlns:a16="http://schemas.microsoft.com/office/drawing/2014/main" id="{6095C844-33F9-524A-B157-C77052F718E3}"/>
              </a:ext>
            </a:extLst>
          </p:cNvPr>
          <p:cNvSpPr/>
          <p:nvPr/>
        </p:nvSpPr>
        <p:spPr>
          <a:xfrm>
            <a:off x="5489990" y="2283686"/>
            <a:ext cx="2592288" cy="2019431"/>
          </a:xfrm>
          <a:prstGeom prst="wedgeEllipseCallout">
            <a:avLst>
              <a:gd name="adj1" fmla="val 36487"/>
              <a:gd name="adj2" fmla="val 625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3200">
                <a:latin typeface="Ink Free" panose="03080402000500000000" pitchFamily="66" charset="0"/>
              </a:rPr>
              <a:t>bla bla bla</a:t>
            </a:r>
          </a:p>
        </p:txBody>
      </p:sp>
      <p:sp>
        <p:nvSpPr>
          <p:cNvPr id="9" name="TextBox 8">
            <a:extLst>
              <a:ext uri="{FF2B5EF4-FFF2-40B4-BE49-F238E27FC236}">
                <a16:creationId xmlns:a16="http://schemas.microsoft.com/office/drawing/2014/main" id="{CC196B14-7CA3-D642-93E1-708E6324A21C}"/>
              </a:ext>
            </a:extLst>
          </p:cNvPr>
          <p:cNvSpPr txBox="1"/>
          <p:nvPr/>
        </p:nvSpPr>
        <p:spPr>
          <a:xfrm>
            <a:off x="719348" y="1782837"/>
            <a:ext cx="3347864" cy="400110"/>
          </a:xfrm>
          <a:prstGeom prst="rect">
            <a:avLst/>
          </a:prstGeom>
          <a:noFill/>
        </p:spPr>
        <p:txBody>
          <a:bodyPr wrap="square" rtlCol="0">
            <a:spAutoFit/>
          </a:bodyPr>
          <a:lstStyle/>
          <a:p>
            <a:pPr algn="ctr"/>
            <a:r>
              <a:rPr lang="en-DE" sz="2000" b="1" dirty="0" err="1"/>
              <a:t>ideal(isiert)e Sprache</a:t>
            </a:r>
          </a:p>
        </p:txBody>
      </p:sp>
      <p:sp>
        <p:nvSpPr>
          <p:cNvPr id="11" name="TextBox 10">
            <a:extLst>
              <a:ext uri="{FF2B5EF4-FFF2-40B4-BE49-F238E27FC236}">
                <a16:creationId xmlns:a16="http://schemas.microsoft.com/office/drawing/2014/main" id="{D0B864E3-5B3D-254B-9A8A-1232529703C6}"/>
              </a:ext>
            </a:extLst>
          </p:cNvPr>
          <p:cNvSpPr txBox="1"/>
          <p:nvPr/>
        </p:nvSpPr>
        <p:spPr>
          <a:xfrm>
            <a:off x="5040560" y="1782837"/>
            <a:ext cx="3347864" cy="400110"/>
          </a:xfrm>
          <a:prstGeom prst="rect">
            <a:avLst/>
          </a:prstGeom>
          <a:noFill/>
        </p:spPr>
        <p:txBody>
          <a:bodyPr wrap="square" rtlCol="0">
            <a:spAutoFit/>
          </a:bodyPr>
          <a:lstStyle/>
          <a:p>
            <a:pPr algn="ctr"/>
            <a:r>
              <a:rPr lang="en-DE" sz="2000" b="1" dirty="0" err="1"/>
              <a:t>"gewöhnliche" Sprache</a:t>
            </a:r>
          </a:p>
        </p:txBody>
      </p:sp>
    </p:spTree>
    <p:extLst>
      <p:ext uri="{BB962C8B-B14F-4D97-AF65-F5344CB8AC3E}">
        <p14:creationId xmlns:p14="http://schemas.microsoft.com/office/powerpoint/2010/main" val="112574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5DC3-0A30-1641-AE05-94BDB3FDA143}"/>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F63E509C-291B-A243-8678-DD4C18572E8E}"/>
              </a:ext>
            </a:extLst>
          </p:cNvPr>
          <p:cNvSpPr>
            <a:spLocks noGrp="1"/>
          </p:cNvSpPr>
          <p:nvPr>
            <p:ph type="ftr" sz="quarter" idx="11"/>
          </p:nvPr>
        </p:nvSpPr>
        <p:spPr/>
        <p:txBody>
          <a:bodyPr/>
          <a:lstStyle/>
          <a:p>
            <a:r>
              <a:rPr lang="en-GB"/>
              <a:t>Jaszczolt 2012</a:t>
            </a:r>
            <a:endParaRPr lang="de-DE"/>
          </a:p>
        </p:txBody>
      </p:sp>
      <p:sp>
        <p:nvSpPr>
          <p:cNvPr id="4" name="Slide Number Placeholder 3">
            <a:extLst>
              <a:ext uri="{FF2B5EF4-FFF2-40B4-BE49-F238E27FC236}">
                <a16:creationId xmlns:a16="http://schemas.microsoft.com/office/drawing/2014/main" id="{A422E780-AC9E-0446-A6EC-9DF2BAA7527D}"/>
              </a:ext>
            </a:extLst>
          </p:cNvPr>
          <p:cNvSpPr>
            <a:spLocks noGrp="1"/>
          </p:cNvSpPr>
          <p:nvPr>
            <p:ph type="sldNum" sz="quarter" idx="12"/>
          </p:nvPr>
        </p:nvSpPr>
        <p:spPr/>
        <p:txBody>
          <a:bodyPr/>
          <a:lstStyle/>
          <a:p>
            <a:fld id="{9D195BCC-3514-4B1B-9C18-24F3D67EC549}" type="slidenum">
              <a:rPr lang="de-DE" smtClean="0"/>
              <a:t>15</a:t>
            </a:fld>
            <a:endParaRPr lang="de-DE"/>
          </a:p>
        </p:txBody>
      </p:sp>
      <p:sp>
        <p:nvSpPr>
          <p:cNvPr id="5" name="Text Placeholder 4">
            <a:extLst>
              <a:ext uri="{FF2B5EF4-FFF2-40B4-BE49-F238E27FC236}">
                <a16:creationId xmlns:a16="http://schemas.microsoft.com/office/drawing/2014/main" id="{7405A684-72DE-F945-9FAF-D5E1D9F36A6F}"/>
              </a:ext>
            </a:extLst>
          </p:cNvPr>
          <p:cNvSpPr>
            <a:spLocks noGrp="1"/>
          </p:cNvSpPr>
          <p:nvPr>
            <p:ph type="body" sz="quarter" idx="14"/>
          </p:nvPr>
        </p:nvSpPr>
        <p:spPr/>
        <p:txBody>
          <a:bodyPr/>
          <a:lstStyle/>
          <a:p>
            <a:r>
              <a:rPr lang="en-DE" sz="2400"/>
              <a:t>Konjunktionen: </a:t>
            </a:r>
            <a:r>
              <a:rPr lang="en-DE" sz="2400" i="1"/>
              <a:t>Der Wärter ließ die Tür offen </a:t>
            </a:r>
            <a:r>
              <a:rPr lang="en-DE" sz="2400" b="1" i="1"/>
              <a:t>und</a:t>
            </a:r>
            <a:r>
              <a:rPr lang="en-DE" sz="2400" i="1"/>
              <a:t> der Gefangene konnte fliehen. </a:t>
            </a:r>
            <a:r>
              <a:rPr lang="en-DE" sz="2400"/>
              <a:t>+&gt; 'und als Resultat konnte der Gefangene fliehen'</a:t>
            </a:r>
          </a:p>
          <a:p>
            <a:r>
              <a:rPr lang="en-DE" sz="2400"/>
              <a:t>Deiktische Ausdrücke: </a:t>
            </a:r>
            <a:r>
              <a:rPr lang="en-DE" sz="2400" i="1"/>
              <a:t>Hast </a:t>
            </a:r>
            <a:r>
              <a:rPr lang="en-DE" sz="2400" b="1" i="1"/>
              <a:t>du </a:t>
            </a:r>
            <a:r>
              <a:rPr lang="en-DE" sz="2400" i="1"/>
              <a:t>das gesehen?</a:t>
            </a:r>
          </a:p>
          <a:p>
            <a:r>
              <a:rPr lang="en-DE" sz="2400"/>
              <a:t>Definite Beschreibungen: </a:t>
            </a:r>
            <a:r>
              <a:rPr lang="en-DE" sz="2400" i="1"/>
              <a:t>die beste österreichische Schriftstellerin</a:t>
            </a:r>
          </a:p>
          <a:p>
            <a:r>
              <a:rPr lang="en-DE" sz="2400"/>
              <a:t>Metapher und Metonymie: </a:t>
            </a:r>
            <a:r>
              <a:rPr lang="en-DE" sz="2400" i="1"/>
              <a:t>Bayern prescht vor, aber NRW zögert</a:t>
            </a:r>
            <a:endParaRPr lang="en-DE" sz="2400"/>
          </a:p>
        </p:txBody>
      </p:sp>
      <p:sp>
        <p:nvSpPr>
          <p:cNvPr id="6" name="Text Placeholder 5">
            <a:extLst>
              <a:ext uri="{FF2B5EF4-FFF2-40B4-BE49-F238E27FC236}">
                <a16:creationId xmlns:a16="http://schemas.microsoft.com/office/drawing/2014/main" id="{37E54752-2B64-A549-B6DB-8612BECB25FF}"/>
              </a:ext>
            </a:extLst>
          </p:cNvPr>
          <p:cNvSpPr>
            <a:spLocks noGrp="1"/>
          </p:cNvSpPr>
          <p:nvPr>
            <p:ph type="body" sz="quarter" idx="15"/>
          </p:nvPr>
        </p:nvSpPr>
        <p:spPr/>
        <p:txBody>
          <a:bodyPr/>
          <a:lstStyle/>
          <a:p>
            <a:r>
              <a:rPr lang="en-DE"/>
              <a:t>Beispiele für Abgrenzungsprobleme</a:t>
            </a:r>
          </a:p>
        </p:txBody>
      </p:sp>
    </p:spTree>
    <p:extLst>
      <p:ext uri="{BB962C8B-B14F-4D97-AF65-F5344CB8AC3E}">
        <p14:creationId xmlns:p14="http://schemas.microsoft.com/office/powerpoint/2010/main" val="269956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C1FC-0A69-B443-B465-D85C9B8D7CEC}"/>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CF3080C5-3746-D64E-A134-9A9737FCD37F}"/>
              </a:ext>
            </a:extLst>
          </p:cNvPr>
          <p:cNvSpPr>
            <a:spLocks noGrp="1"/>
          </p:cNvSpPr>
          <p:nvPr>
            <p:ph type="ftr" sz="quarter" idx="11"/>
          </p:nvPr>
        </p:nvSpPr>
        <p:spPr/>
        <p:txBody>
          <a:bodyPr/>
          <a:lstStyle/>
          <a:p>
            <a:r>
              <a:rPr lang="de-DE"/>
              <a:t>(Gutzmann &amp; Schumacher 2018)</a:t>
            </a:r>
          </a:p>
        </p:txBody>
      </p:sp>
      <p:sp>
        <p:nvSpPr>
          <p:cNvPr id="4" name="Slide Number Placeholder 3">
            <a:extLst>
              <a:ext uri="{FF2B5EF4-FFF2-40B4-BE49-F238E27FC236}">
                <a16:creationId xmlns:a16="http://schemas.microsoft.com/office/drawing/2014/main" id="{EAE12A48-CF15-C94B-A80C-3375199254D1}"/>
              </a:ext>
            </a:extLst>
          </p:cNvPr>
          <p:cNvSpPr>
            <a:spLocks noGrp="1"/>
          </p:cNvSpPr>
          <p:nvPr>
            <p:ph type="sldNum" sz="quarter" idx="12"/>
          </p:nvPr>
        </p:nvSpPr>
        <p:spPr/>
        <p:txBody>
          <a:bodyPr/>
          <a:lstStyle/>
          <a:p>
            <a:fld id="{9D195BCC-3514-4B1B-9C18-24F3D67EC549}" type="slidenum">
              <a:rPr lang="de-DE" smtClean="0"/>
              <a:t>16</a:t>
            </a:fld>
            <a:endParaRPr lang="de-DE"/>
          </a:p>
        </p:txBody>
      </p:sp>
      <p:sp>
        <p:nvSpPr>
          <p:cNvPr id="5" name="Text Placeholder 4">
            <a:extLst>
              <a:ext uri="{FF2B5EF4-FFF2-40B4-BE49-F238E27FC236}">
                <a16:creationId xmlns:a16="http://schemas.microsoft.com/office/drawing/2014/main" id="{4DDE821B-1618-FF42-830F-5F50037A1084}"/>
              </a:ext>
            </a:extLst>
          </p:cNvPr>
          <p:cNvSpPr>
            <a:spLocks noGrp="1"/>
          </p:cNvSpPr>
          <p:nvPr>
            <p:ph type="body" sz="quarter" idx="14"/>
          </p:nvPr>
        </p:nvSpPr>
        <p:spPr/>
        <p:txBody>
          <a:bodyPr/>
          <a:lstStyle/>
          <a:p>
            <a:r>
              <a:rPr lang="en-DE" sz="1800"/>
              <a:t>unartikulierte Konstituenten: </a:t>
            </a:r>
          </a:p>
          <a:p>
            <a:pPr lvl="1"/>
            <a:r>
              <a:rPr lang="en-DE" sz="1600" i="1"/>
              <a:t>Paracetamol ist besser. </a:t>
            </a:r>
            <a:r>
              <a:rPr lang="en-DE" sz="1600"/>
              <a:t>(als was?)</a:t>
            </a:r>
          </a:p>
          <a:p>
            <a:pPr lvl="1"/>
            <a:r>
              <a:rPr lang="en-DE" sz="1600" i="1"/>
              <a:t>Sie ist bereit.</a:t>
            </a:r>
            <a:r>
              <a:rPr lang="en-DE" sz="1600"/>
              <a:t> (Wofür?)</a:t>
            </a:r>
          </a:p>
          <a:p>
            <a:r>
              <a:rPr lang="en-DE" sz="1800"/>
              <a:t>Genitivkonstruktionen: </a:t>
            </a:r>
            <a:r>
              <a:rPr lang="en-DE" sz="1800" i="1"/>
              <a:t>sein neues Buch </a:t>
            </a:r>
            <a:r>
              <a:rPr lang="en-DE" sz="1800"/>
              <a:t>'das Buch, das er besitzt' vs. 'das Buch, das er geschrieben hat'</a:t>
            </a:r>
          </a:p>
          <a:p>
            <a:r>
              <a:rPr lang="en-DE" sz="1800"/>
              <a:t>Nominalkomposita: </a:t>
            </a:r>
            <a:r>
              <a:rPr lang="en-DE" sz="1800" i="1"/>
              <a:t>Kinderschnitzel, Lebkuchenhaus</a:t>
            </a:r>
          </a:p>
          <a:p>
            <a:r>
              <a:rPr lang="en-DE" sz="1800"/>
              <a:t>Adjektive: </a:t>
            </a:r>
            <a:r>
              <a:rPr lang="en-DE" sz="1800" i="1"/>
              <a:t>groß </a:t>
            </a:r>
            <a:r>
              <a:rPr lang="en-DE" sz="1800"/>
              <a:t>(</a:t>
            </a:r>
            <a:r>
              <a:rPr lang="en-DE" sz="1800" i="1"/>
              <a:t>Peter ist groß </a:t>
            </a:r>
            <a:r>
              <a:rPr lang="en-DE" sz="1800"/>
              <a:t>vs. </a:t>
            </a:r>
            <a:r>
              <a:rPr lang="en-DE" sz="1800" i="1"/>
              <a:t>diese Amöbe ist groß</a:t>
            </a:r>
            <a:r>
              <a:rPr lang="en-DE" sz="1800"/>
              <a:t>)</a:t>
            </a:r>
          </a:p>
          <a:p>
            <a:r>
              <a:rPr lang="en-DE" sz="1800"/>
              <a:t>Geschmacksprädikate: </a:t>
            </a:r>
            <a:r>
              <a:rPr lang="en-DE" sz="1800" i="1"/>
              <a:t>Lasagne ist lecker, Robert Pattinson ist hübsch</a:t>
            </a:r>
          </a:p>
          <a:p>
            <a:r>
              <a:rPr lang="en-DE" sz="1800"/>
              <a:t>Expressiva: </a:t>
            </a:r>
            <a:r>
              <a:rPr lang="en-DE" sz="1800" i="1"/>
              <a:t>dieser verdammte Kater</a:t>
            </a:r>
          </a:p>
          <a:p>
            <a:r>
              <a:rPr lang="en-DE" sz="1800"/>
              <a:t>Perspektivierung: </a:t>
            </a:r>
            <a:r>
              <a:rPr lang="en-DE" sz="1800" i="1"/>
              <a:t>das Buch liegt links</a:t>
            </a:r>
          </a:p>
          <a:p>
            <a:pPr marL="0" indent="0">
              <a:buNone/>
            </a:pPr>
            <a:r>
              <a:rPr lang="en-DE" sz="1800">
                <a:sym typeface="Wingdings" pitchFamily="2" charset="2"/>
              </a:rPr>
              <a:t> in allen Fällen: </a:t>
            </a:r>
            <a:r>
              <a:rPr lang="en-DE" sz="1800" b="1">
                <a:sym typeface="Wingdings" pitchFamily="2" charset="2"/>
              </a:rPr>
              <a:t>semantische Unbestimmtheit</a:t>
            </a:r>
            <a:endParaRPr lang="en-DE" sz="1800"/>
          </a:p>
        </p:txBody>
      </p:sp>
      <p:sp>
        <p:nvSpPr>
          <p:cNvPr id="6" name="Text Placeholder 5">
            <a:extLst>
              <a:ext uri="{FF2B5EF4-FFF2-40B4-BE49-F238E27FC236}">
                <a16:creationId xmlns:a16="http://schemas.microsoft.com/office/drawing/2014/main" id="{C8C78E30-FBEE-AD40-BF1C-BBA441E222E3}"/>
              </a:ext>
            </a:extLst>
          </p:cNvPr>
          <p:cNvSpPr>
            <a:spLocks noGrp="1"/>
          </p:cNvSpPr>
          <p:nvPr>
            <p:ph type="body" sz="quarter" idx="15"/>
          </p:nvPr>
        </p:nvSpPr>
        <p:spPr/>
        <p:txBody>
          <a:bodyPr/>
          <a:lstStyle/>
          <a:p>
            <a:r>
              <a:rPr lang="en-DE"/>
              <a:t>Beispiele für Abgrenzungsprobleme</a:t>
            </a:r>
          </a:p>
        </p:txBody>
      </p:sp>
    </p:spTree>
    <p:extLst>
      <p:ext uri="{BB962C8B-B14F-4D97-AF65-F5344CB8AC3E}">
        <p14:creationId xmlns:p14="http://schemas.microsoft.com/office/powerpoint/2010/main" val="118449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0717-4F67-0140-9B65-7784D00B4BF4}"/>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0F59A900-7A8C-0544-9C19-C4464666A1CC}"/>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F0D5AB4-17BE-5C42-9B8A-3DDB4F4F9568}"/>
              </a:ext>
            </a:extLst>
          </p:cNvPr>
          <p:cNvSpPr>
            <a:spLocks noGrp="1"/>
          </p:cNvSpPr>
          <p:nvPr>
            <p:ph type="sldNum" sz="quarter" idx="12"/>
          </p:nvPr>
        </p:nvSpPr>
        <p:spPr/>
        <p:txBody>
          <a:bodyPr/>
          <a:lstStyle/>
          <a:p>
            <a:fld id="{9D195BCC-3514-4B1B-9C18-24F3D67EC549}" type="slidenum">
              <a:rPr lang="de-DE" smtClean="0"/>
              <a:t>17</a:t>
            </a:fld>
            <a:endParaRPr lang="de-DE"/>
          </a:p>
        </p:txBody>
      </p:sp>
      <p:sp>
        <p:nvSpPr>
          <p:cNvPr id="5" name="Text Placeholder 4">
            <a:extLst>
              <a:ext uri="{FF2B5EF4-FFF2-40B4-BE49-F238E27FC236}">
                <a16:creationId xmlns:a16="http://schemas.microsoft.com/office/drawing/2014/main" id="{FAD7BB7F-C3D2-D141-A5FF-FA66744D758D}"/>
              </a:ext>
            </a:extLst>
          </p:cNvPr>
          <p:cNvSpPr>
            <a:spLocks noGrp="1"/>
          </p:cNvSpPr>
          <p:nvPr>
            <p:ph type="body" sz="quarter" idx="14"/>
          </p:nvPr>
        </p:nvSpPr>
        <p:spPr/>
        <p:txBody>
          <a:bodyPr/>
          <a:lstStyle/>
          <a:p>
            <a:r>
              <a:rPr lang="en-DE" sz="1800"/>
              <a:t>Gutzmann &amp; Schumacher (2018: 490) unterscheiden semantische und pragmatische Ansätze, um das Problem der semantischen Unbestimmtheit zu lösen:</a:t>
            </a:r>
          </a:p>
          <a:p>
            <a:pPr marL="0" indent="0">
              <a:buNone/>
            </a:pPr>
            <a:endParaRPr lang="en-DE" sz="1800"/>
          </a:p>
          <a:p>
            <a:pPr marL="0" indent="0">
              <a:buNone/>
            </a:pPr>
            <a:r>
              <a:rPr lang="en-GB" sz="1800">
                <a:solidFill>
                  <a:srgbClr val="0070C0"/>
                </a:solidFill>
              </a:rPr>
              <a:t>Semantische Ansätze</a:t>
            </a:r>
          </a:p>
          <a:p>
            <a:r>
              <a:rPr lang="en-GB" sz="1800"/>
              <a:t>Wörter haben eine feste, wörtliche Bedeutung, nur wird ihre Bedeutung wesentlich komplexer und reichhaltiger, genauso wie der Prozess der Bedeutungskomposition.</a:t>
            </a:r>
          </a:p>
          <a:p>
            <a:pPr marL="0" indent="0">
              <a:buNone/>
            </a:pPr>
            <a:endParaRPr lang="en-GB" sz="1100"/>
          </a:p>
          <a:p>
            <a:pPr marL="0" indent="0">
              <a:buNone/>
            </a:pPr>
            <a:r>
              <a:rPr lang="en-GB" sz="1800">
                <a:solidFill>
                  <a:srgbClr val="0070C0"/>
                </a:solidFill>
              </a:rPr>
              <a:t>Pragmatische Ansätze</a:t>
            </a:r>
          </a:p>
          <a:p>
            <a:r>
              <a:rPr lang="en-GB" sz="1800"/>
              <a:t>Die konkrete Wortbedeutung eines Ausdrucks wird im Kontext generiert.</a:t>
            </a:r>
          </a:p>
          <a:p>
            <a:pPr marL="0" indent="0">
              <a:buNone/>
            </a:pPr>
            <a:endParaRPr lang="en-DE" sz="1800"/>
          </a:p>
        </p:txBody>
      </p:sp>
      <p:sp>
        <p:nvSpPr>
          <p:cNvPr id="6" name="Text Placeholder 5">
            <a:extLst>
              <a:ext uri="{FF2B5EF4-FFF2-40B4-BE49-F238E27FC236}">
                <a16:creationId xmlns:a16="http://schemas.microsoft.com/office/drawing/2014/main" id="{09DE8228-FC56-8040-9802-E149D59EDF30}"/>
              </a:ext>
            </a:extLst>
          </p:cNvPr>
          <p:cNvSpPr>
            <a:spLocks noGrp="1"/>
          </p:cNvSpPr>
          <p:nvPr>
            <p:ph type="body" sz="quarter" idx="15"/>
          </p:nvPr>
        </p:nvSpPr>
        <p:spPr/>
        <p:txBody>
          <a:bodyPr/>
          <a:lstStyle/>
          <a:p>
            <a:r>
              <a:rPr lang="en-DE"/>
              <a:t>Abgrenzungsprobleme</a:t>
            </a:r>
          </a:p>
        </p:txBody>
      </p:sp>
    </p:spTree>
    <p:extLst>
      <p:ext uri="{BB962C8B-B14F-4D97-AF65-F5344CB8AC3E}">
        <p14:creationId xmlns:p14="http://schemas.microsoft.com/office/powerpoint/2010/main" val="246599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B6CE-15EF-7840-B20F-19CB9891BD07}"/>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100D8F5F-74F3-CF4A-BF27-E4260B8812B1}"/>
              </a:ext>
            </a:extLst>
          </p:cNvPr>
          <p:cNvSpPr>
            <a:spLocks noGrp="1"/>
          </p:cNvSpPr>
          <p:nvPr>
            <p:ph type="ftr" sz="quarter" idx="11"/>
          </p:nvPr>
        </p:nvSpPr>
        <p:spPr/>
        <p:txBody>
          <a:bodyPr/>
          <a:lstStyle/>
          <a:p>
            <a:r>
              <a:rPr lang="de-DE"/>
              <a:t>(Gutzmann &amp; Schumacher 2018)</a:t>
            </a:r>
          </a:p>
        </p:txBody>
      </p:sp>
      <p:sp>
        <p:nvSpPr>
          <p:cNvPr id="4" name="Slide Number Placeholder 3">
            <a:extLst>
              <a:ext uri="{FF2B5EF4-FFF2-40B4-BE49-F238E27FC236}">
                <a16:creationId xmlns:a16="http://schemas.microsoft.com/office/drawing/2014/main" id="{66499F48-5C85-FB49-B4B7-26826CA2B320}"/>
              </a:ext>
            </a:extLst>
          </p:cNvPr>
          <p:cNvSpPr>
            <a:spLocks noGrp="1"/>
          </p:cNvSpPr>
          <p:nvPr>
            <p:ph type="sldNum" sz="quarter" idx="12"/>
          </p:nvPr>
        </p:nvSpPr>
        <p:spPr/>
        <p:txBody>
          <a:bodyPr/>
          <a:lstStyle/>
          <a:p>
            <a:fld id="{9D195BCC-3514-4B1B-9C18-24F3D67EC549}" type="slidenum">
              <a:rPr lang="de-DE" smtClean="0"/>
              <a:t>18</a:t>
            </a:fld>
            <a:endParaRPr lang="de-DE"/>
          </a:p>
        </p:txBody>
      </p:sp>
      <p:sp>
        <p:nvSpPr>
          <p:cNvPr id="5" name="Text Placeholder 4">
            <a:extLst>
              <a:ext uri="{FF2B5EF4-FFF2-40B4-BE49-F238E27FC236}">
                <a16:creationId xmlns:a16="http://schemas.microsoft.com/office/drawing/2014/main" id="{65800186-D6DC-5640-A0D5-26F66BBBE2CE}"/>
              </a:ext>
            </a:extLst>
          </p:cNvPr>
          <p:cNvSpPr>
            <a:spLocks noGrp="1"/>
          </p:cNvSpPr>
          <p:nvPr>
            <p:ph type="body" sz="quarter" idx="14"/>
          </p:nvPr>
        </p:nvSpPr>
        <p:spPr/>
        <p:txBody>
          <a:bodyPr/>
          <a:lstStyle/>
          <a:p>
            <a:r>
              <a:rPr lang="en-DE"/>
              <a:t>nehmen reichhaltige Bedeutungsrepräsentationen an</a:t>
            </a:r>
          </a:p>
          <a:p>
            <a:r>
              <a:rPr lang="en-DE"/>
              <a:t>dadurch kann Flexibilität von Wortbedeutungen erfasst werden, gleichzeitig können konkrete Beschränkungen für mögliche Bedeutungen formuliert werden</a:t>
            </a:r>
          </a:p>
          <a:p>
            <a:r>
              <a:rPr lang="en-DE"/>
              <a:t>z.B. Modell des generativen Lexikons von James Pustejovsky:</a:t>
            </a:r>
          </a:p>
          <a:p>
            <a:pPr lvl="1"/>
            <a:r>
              <a:rPr lang="en-DE"/>
              <a:t>nimmt an, dass mit einem Ausdruck sog. Qualia-Eigenschaften assoziiert sind</a:t>
            </a:r>
          </a:p>
          <a:p>
            <a:pPr lvl="1"/>
            <a:r>
              <a:rPr lang="en-DE"/>
              <a:t>so kann Genitivrelation in </a:t>
            </a:r>
            <a:r>
              <a:rPr lang="en-DE" i="1"/>
              <a:t>Danielas Auto </a:t>
            </a:r>
            <a:r>
              <a:rPr lang="en-DE"/>
              <a:t>auf Qualia-Eigenschaften wie TELISCH ('das Auto, das Daniela fährt') oder AGENTIVISCH ('das Auto, das Daniela entwickelt') zugreifen</a:t>
            </a:r>
          </a:p>
        </p:txBody>
      </p:sp>
      <p:sp>
        <p:nvSpPr>
          <p:cNvPr id="6" name="Text Placeholder 5">
            <a:extLst>
              <a:ext uri="{FF2B5EF4-FFF2-40B4-BE49-F238E27FC236}">
                <a16:creationId xmlns:a16="http://schemas.microsoft.com/office/drawing/2014/main" id="{801C7CF9-B58A-E245-84BC-ED1438EC42EF}"/>
              </a:ext>
            </a:extLst>
          </p:cNvPr>
          <p:cNvSpPr>
            <a:spLocks noGrp="1"/>
          </p:cNvSpPr>
          <p:nvPr>
            <p:ph type="body" sz="quarter" idx="15"/>
          </p:nvPr>
        </p:nvSpPr>
        <p:spPr/>
        <p:txBody>
          <a:bodyPr/>
          <a:lstStyle/>
          <a:p>
            <a:r>
              <a:rPr lang="en-DE"/>
              <a:t>Semant. Unbestimmtheit: Semantische Ansätze</a:t>
            </a:r>
          </a:p>
        </p:txBody>
      </p:sp>
    </p:spTree>
    <p:extLst>
      <p:ext uri="{BB962C8B-B14F-4D97-AF65-F5344CB8AC3E}">
        <p14:creationId xmlns:p14="http://schemas.microsoft.com/office/powerpoint/2010/main" val="323545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0FC3-D6D8-4C4D-9CDD-18B30378B2A1}"/>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E06BBF69-EEC1-9E4C-A6D9-624098793E9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A87ED81-136C-1A40-AAA1-05BE2D66B08E}"/>
              </a:ext>
            </a:extLst>
          </p:cNvPr>
          <p:cNvSpPr>
            <a:spLocks noGrp="1"/>
          </p:cNvSpPr>
          <p:nvPr>
            <p:ph type="sldNum" sz="quarter" idx="12"/>
          </p:nvPr>
        </p:nvSpPr>
        <p:spPr/>
        <p:txBody>
          <a:bodyPr/>
          <a:lstStyle/>
          <a:p>
            <a:fld id="{9D195BCC-3514-4B1B-9C18-24F3D67EC549}" type="slidenum">
              <a:rPr lang="de-DE" smtClean="0"/>
              <a:t>19</a:t>
            </a:fld>
            <a:endParaRPr lang="de-DE"/>
          </a:p>
        </p:txBody>
      </p:sp>
      <p:sp>
        <p:nvSpPr>
          <p:cNvPr id="5" name="Text Placeholder 4">
            <a:extLst>
              <a:ext uri="{FF2B5EF4-FFF2-40B4-BE49-F238E27FC236}">
                <a16:creationId xmlns:a16="http://schemas.microsoft.com/office/drawing/2014/main" id="{6D292B50-FD37-C44E-805D-4795A0742C08}"/>
              </a:ext>
            </a:extLst>
          </p:cNvPr>
          <p:cNvSpPr>
            <a:spLocks noGrp="1"/>
          </p:cNvSpPr>
          <p:nvPr>
            <p:ph type="body" sz="quarter" idx="14"/>
          </p:nvPr>
        </p:nvSpPr>
        <p:spPr>
          <a:xfrm>
            <a:off x="467544" y="1422797"/>
            <a:ext cx="8370930" cy="3311525"/>
          </a:xfrm>
        </p:spPr>
        <p:txBody>
          <a:bodyPr/>
          <a:lstStyle/>
          <a:p>
            <a:r>
              <a:rPr lang="en-DE" sz="1800"/>
              <a:t>Gutzmann &amp; Schumacher (2018) unterscheiden drei Ansätze (vgl. auch </a:t>
            </a:r>
            <a:r>
              <a:rPr lang="en-GB" sz="1800"/>
              <a:t>Jaszczolt 2012):</a:t>
            </a:r>
          </a:p>
          <a:p>
            <a:pPr lvl="1"/>
            <a:r>
              <a:rPr lang="en-GB"/>
              <a:t>Semantischer Minimalismus: hält die Diskrepanz zwischen der sprachlich kodierten und kompositionell berechenbaren Bedeutung und der Ebene des Gesagten möglichst minimal – wörtl. Bedeutung sollte möglichst frei von pragmat. Inferenzen sein</a:t>
            </a:r>
          </a:p>
          <a:p>
            <a:pPr lvl="1"/>
            <a:r>
              <a:rPr lang="en-GB"/>
              <a:t>Synkretismus: unterscheidet zwei Ebenen des </a:t>
            </a:r>
            <a:r>
              <a:rPr lang="en-GB" i="1"/>
              <a:t>what is said</a:t>
            </a:r>
            <a:r>
              <a:rPr lang="en-GB"/>
              <a:t>, eine "minimalistische" und eine pragmatisch angereicherte, z.B. </a:t>
            </a:r>
            <a:r>
              <a:rPr lang="en-GB" i="1"/>
              <a:t>Danielas Auto ist schnell </a:t>
            </a:r>
            <a:r>
              <a:rPr lang="en-GB"/>
              <a:t>min: 'Daielas Auto ist schnell' prag: 'Danielas Auto ist schnell für normale Autos'</a:t>
            </a:r>
          </a:p>
          <a:p>
            <a:pPr lvl="1"/>
            <a:r>
              <a:rPr lang="en-GB"/>
              <a:t>Kontextualismus: lehnt Annahme einer minimalen Ebene des Gesagten ab, somit von einer reichhaltigen, bereits durch kognitive Prozesse angereicherten semantischen Repräsentation des Gesagten aus</a:t>
            </a:r>
          </a:p>
          <a:p>
            <a:pPr lvl="1"/>
            <a:endParaRPr lang="en-GB"/>
          </a:p>
          <a:p>
            <a:pPr lvl="1"/>
            <a:endParaRPr lang="en-DE"/>
          </a:p>
        </p:txBody>
      </p:sp>
      <p:sp>
        <p:nvSpPr>
          <p:cNvPr id="6" name="Text Placeholder 5">
            <a:extLst>
              <a:ext uri="{FF2B5EF4-FFF2-40B4-BE49-F238E27FC236}">
                <a16:creationId xmlns:a16="http://schemas.microsoft.com/office/drawing/2014/main" id="{A682F709-034B-7847-B710-42473CBA18E0}"/>
              </a:ext>
            </a:extLst>
          </p:cNvPr>
          <p:cNvSpPr>
            <a:spLocks noGrp="1"/>
          </p:cNvSpPr>
          <p:nvPr>
            <p:ph type="body" sz="quarter" idx="15"/>
          </p:nvPr>
        </p:nvSpPr>
        <p:spPr/>
        <p:txBody>
          <a:bodyPr/>
          <a:lstStyle/>
          <a:p>
            <a:r>
              <a:rPr lang="en-DE"/>
              <a:t>Semant. Unbestimmtheit: Pragmatische Ansätze</a:t>
            </a:r>
          </a:p>
        </p:txBody>
      </p:sp>
    </p:spTree>
    <p:extLst>
      <p:ext uri="{BB962C8B-B14F-4D97-AF65-F5344CB8AC3E}">
        <p14:creationId xmlns:p14="http://schemas.microsoft.com/office/powerpoint/2010/main" val="279618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B169-6C22-B247-A440-A4EAB1C4FB2A}"/>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00B2E5DB-543A-B44C-A6ED-79ED8CBD7C40}"/>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B27D7E8-2C06-9041-9E7C-228F462881D1}"/>
              </a:ext>
            </a:extLst>
          </p:cNvPr>
          <p:cNvSpPr>
            <a:spLocks noGrp="1"/>
          </p:cNvSpPr>
          <p:nvPr>
            <p:ph type="sldNum" sz="quarter" idx="12"/>
          </p:nvPr>
        </p:nvSpPr>
        <p:spPr/>
        <p:txBody>
          <a:bodyPr/>
          <a:lstStyle/>
          <a:p>
            <a:fld id="{9D195BCC-3514-4B1B-9C18-24F3D67EC549}" type="slidenum">
              <a:rPr lang="de-DE" smtClean="0"/>
              <a:t>2</a:t>
            </a:fld>
            <a:endParaRPr lang="de-DE"/>
          </a:p>
        </p:txBody>
      </p:sp>
      <p:sp>
        <p:nvSpPr>
          <p:cNvPr id="5" name="Text Placeholder 4">
            <a:extLst>
              <a:ext uri="{FF2B5EF4-FFF2-40B4-BE49-F238E27FC236}">
                <a16:creationId xmlns:a16="http://schemas.microsoft.com/office/drawing/2014/main" id="{C8A951D8-2EF5-4B4F-8594-58F03C321E66}"/>
              </a:ext>
            </a:extLst>
          </p:cNvPr>
          <p:cNvSpPr>
            <a:spLocks noGrp="1"/>
          </p:cNvSpPr>
          <p:nvPr>
            <p:ph type="body" sz="quarter" idx="14"/>
          </p:nvPr>
        </p:nvSpPr>
        <p:spPr/>
        <p:txBody>
          <a:bodyPr/>
          <a:lstStyle/>
          <a:p>
            <a:r>
              <a:rPr lang="en-DE"/>
              <a:t>Zusammenfassung der wichtigsten Punkte aus dem Semantik-Teil der Vorlesung</a:t>
            </a:r>
          </a:p>
          <a:p>
            <a:endParaRPr lang="en-DE"/>
          </a:p>
          <a:p>
            <a:r>
              <a:rPr lang="en-DE"/>
              <a:t>Abgrenzung Semantik und Pragmatik</a:t>
            </a:r>
          </a:p>
          <a:p>
            <a:endParaRPr lang="en-DE"/>
          </a:p>
          <a:p>
            <a:r>
              <a:rPr lang="en-DE"/>
              <a:t>Appetizer für den Pragmatik-Teil</a:t>
            </a:r>
          </a:p>
        </p:txBody>
      </p:sp>
      <p:sp>
        <p:nvSpPr>
          <p:cNvPr id="6" name="Text Placeholder 5">
            <a:extLst>
              <a:ext uri="{FF2B5EF4-FFF2-40B4-BE49-F238E27FC236}">
                <a16:creationId xmlns:a16="http://schemas.microsoft.com/office/drawing/2014/main" id="{52035205-B190-5246-ABAA-0E2D70333187}"/>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394667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74D6-CD3F-8944-A229-DEB73E7F0C7B}"/>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0CAC6F3E-C826-1245-AB83-B57EA26E5CF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7867CCBD-6ABC-7A46-B4DA-F0EAE5595ECD}"/>
              </a:ext>
            </a:extLst>
          </p:cNvPr>
          <p:cNvSpPr>
            <a:spLocks noGrp="1"/>
          </p:cNvSpPr>
          <p:nvPr>
            <p:ph type="sldNum" sz="quarter" idx="12"/>
          </p:nvPr>
        </p:nvSpPr>
        <p:spPr/>
        <p:txBody>
          <a:bodyPr/>
          <a:lstStyle/>
          <a:p>
            <a:fld id="{9D195BCC-3514-4B1B-9C18-24F3D67EC549}" type="slidenum">
              <a:rPr lang="de-DE" smtClean="0"/>
              <a:t>20</a:t>
            </a:fld>
            <a:endParaRPr lang="de-DE"/>
          </a:p>
        </p:txBody>
      </p:sp>
      <p:sp>
        <p:nvSpPr>
          <p:cNvPr id="5" name="Text Placeholder 4">
            <a:extLst>
              <a:ext uri="{FF2B5EF4-FFF2-40B4-BE49-F238E27FC236}">
                <a16:creationId xmlns:a16="http://schemas.microsoft.com/office/drawing/2014/main" id="{4835897E-3AEC-B94D-B056-897DA70C10C5}"/>
              </a:ext>
            </a:extLst>
          </p:cNvPr>
          <p:cNvSpPr>
            <a:spLocks noGrp="1"/>
          </p:cNvSpPr>
          <p:nvPr>
            <p:ph type="body" sz="quarter" idx="14"/>
          </p:nvPr>
        </p:nvSpPr>
        <p:spPr/>
        <p:txBody>
          <a:bodyPr/>
          <a:lstStyle/>
          <a:p>
            <a:r>
              <a:rPr lang="en-DE"/>
              <a:t>in den pragmatischen Ansätzen entstehen vollständige Propositionen, indem die  sprachliche Bedeutung (i.e.S., also kontextfreie Bedeutung) kontextspezifisch "vervollständigt" wird – Recanati (z.B. 2004) spricht hier auch von </a:t>
            </a:r>
            <a:r>
              <a:rPr lang="en-DE" b="1"/>
              <a:t>Sättigung</a:t>
            </a:r>
            <a:endParaRPr lang="en-DE"/>
          </a:p>
        </p:txBody>
      </p:sp>
      <p:sp>
        <p:nvSpPr>
          <p:cNvPr id="6" name="Text Placeholder 5">
            <a:extLst>
              <a:ext uri="{FF2B5EF4-FFF2-40B4-BE49-F238E27FC236}">
                <a16:creationId xmlns:a16="http://schemas.microsoft.com/office/drawing/2014/main" id="{5304B190-BAD3-FF48-944E-46196AEF82EB}"/>
              </a:ext>
            </a:extLst>
          </p:cNvPr>
          <p:cNvSpPr>
            <a:spLocks noGrp="1"/>
          </p:cNvSpPr>
          <p:nvPr>
            <p:ph type="body" sz="quarter" idx="15"/>
          </p:nvPr>
        </p:nvSpPr>
        <p:spPr/>
        <p:txBody>
          <a:bodyPr/>
          <a:lstStyle/>
          <a:p>
            <a:r>
              <a:rPr lang="en-DE"/>
              <a:t>Semantische Unbestimmtheit: Pragmatische Ansätze</a:t>
            </a:r>
          </a:p>
        </p:txBody>
      </p:sp>
    </p:spTree>
    <p:extLst>
      <p:ext uri="{BB962C8B-B14F-4D97-AF65-F5344CB8AC3E}">
        <p14:creationId xmlns:p14="http://schemas.microsoft.com/office/powerpoint/2010/main" val="375237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4BE2-758D-A74F-A4C1-70EE196F0EBA}"/>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B9CB0F05-8A95-A74E-8D5A-7BEE87308BA2}"/>
              </a:ext>
            </a:extLst>
          </p:cNvPr>
          <p:cNvSpPr>
            <a:spLocks noGrp="1"/>
          </p:cNvSpPr>
          <p:nvPr>
            <p:ph type="ftr" sz="quarter" idx="11"/>
          </p:nvPr>
        </p:nvSpPr>
        <p:spPr/>
        <p:txBody>
          <a:bodyPr/>
          <a:lstStyle/>
          <a:p>
            <a:r>
              <a:rPr lang="de-DE"/>
              <a:t>(Gutzmann &amp; Schumacher 2018: 205)</a:t>
            </a:r>
          </a:p>
        </p:txBody>
      </p:sp>
      <p:sp>
        <p:nvSpPr>
          <p:cNvPr id="4" name="Slide Number Placeholder 3">
            <a:extLst>
              <a:ext uri="{FF2B5EF4-FFF2-40B4-BE49-F238E27FC236}">
                <a16:creationId xmlns:a16="http://schemas.microsoft.com/office/drawing/2014/main" id="{0186A55F-1093-9F41-A7C5-97D7E4951B6D}"/>
              </a:ext>
            </a:extLst>
          </p:cNvPr>
          <p:cNvSpPr>
            <a:spLocks noGrp="1"/>
          </p:cNvSpPr>
          <p:nvPr>
            <p:ph type="sldNum" sz="quarter" idx="12"/>
          </p:nvPr>
        </p:nvSpPr>
        <p:spPr/>
        <p:txBody>
          <a:bodyPr/>
          <a:lstStyle/>
          <a:p>
            <a:fld id="{9D195BCC-3514-4B1B-9C18-24F3D67EC549}" type="slidenum">
              <a:rPr lang="de-DE" smtClean="0"/>
              <a:t>21</a:t>
            </a:fld>
            <a:endParaRPr lang="de-DE"/>
          </a:p>
        </p:txBody>
      </p:sp>
      <p:sp>
        <p:nvSpPr>
          <p:cNvPr id="8" name="Rounded Rectangle 7">
            <a:extLst>
              <a:ext uri="{FF2B5EF4-FFF2-40B4-BE49-F238E27FC236}">
                <a16:creationId xmlns:a16="http://schemas.microsoft.com/office/drawing/2014/main" id="{2EE000A7-3ACC-A34C-87A4-C853356631DC}"/>
              </a:ext>
            </a:extLst>
          </p:cNvPr>
          <p:cNvSpPr/>
          <p:nvPr/>
        </p:nvSpPr>
        <p:spPr>
          <a:xfrm>
            <a:off x="971600" y="1422797"/>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sprachl. Bedeutung</a:t>
            </a:r>
          </a:p>
        </p:txBody>
      </p:sp>
      <p:sp>
        <p:nvSpPr>
          <p:cNvPr id="9" name="Rounded Rectangle 8">
            <a:extLst>
              <a:ext uri="{FF2B5EF4-FFF2-40B4-BE49-F238E27FC236}">
                <a16:creationId xmlns:a16="http://schemas.microsoft.com/office/drawing/2014/main" id="{9E05F1C5-F436-504A-9551-5B6120142058}"/>
              </a:ext>
            </a:extLst>
          </p:cNvPr>
          <p:cNvSpPr/>
          <p:nvPr/>
        </p:nvSpPr>
        <p:spPr>
          <a:xfrm>
            <a:off x="971600" y="2394905"/>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min</a:t>
            </a:r>
            <a:endParaRPr lang="en-DE"/>
          </a:p>
        </p:txBody>
      </p:sp>
      <p:sp>
        <p:nvSpPr>
          <p:cNvPr id="10" name="Rounded Rectangle 9">
            <a:extLst>
              <a:ext uri="{FF2B5EF4-FFF2-40B4-BE49-F238E27FC236}">
                <a16:creationId xmlns:a16="http://schemas.microsoft.com/office/drawing/2014/main" id="{B4574C3F-8495-2D4A-A8C7-8B0150E1324E}"/>
              </a:ext>
            </a:extLst>
          </p:cNvPr>
          <p:cNvSpPr/>
          <p:nvPr/>
        </p:nvSpPr>
        <p:spPr>
          <a:xfrm>
            <a:off x="3779912" y="2360422"/>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min</a:t>
            </a:r>
            <a:endParaRPr lang="en-DE"/>
          </a:p>
        </p:txBody>
      </p:sp>
      <p:sp>
        <p:nvSpPr>
          <p:cNvPr id="11" name="Rounded Rectangle 10">
            <a:extLst>
              <a:ext uri="{FF2B5EF4-FFF2-40B4-BE49-F238E27FC236}">
                <a16:creationId xmlns:a16="http://schemas.microsoft.com/office/drawing/2014/main" id="{23D95308-A26E-B44D-B0DE-E2C8A2F01946}"/>
              </a:ext>
            </a:extLst>
          </p:cNvPr>
          <p:cNvSpPr/>
          <p:nvPr/>
        </p:nvSpPr>
        <p:spPr>
          <a:xfrm>
            <a:off x="3779912" y="348798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prag</a:t>
            </a:r>
            <a:endParaRPr lang="en-DE"/>
          </a:p>
        </p:txBody>
      </p:sp>
      <p:sp>
        <p:nvSpPr>
          <p:cNvPr id="12" name="Rounded Rectangle 11">
            <a:extLst>
              <a:ext uri="{FF2B5EF4-FFF2-40B4-BE49-F238E27FC236}">
                <a16:creationId xmlns:a16="http://schemas.microsoft.com/office/drawing/2014/main" id="{AFBF16F1-D6A8-7E45-B27D-B5222AC7C915}"/>
              </a:ext>
            </a:extLst>
          </p:cNvPr>
          <p:cNvSpPr/>
          <p:nvPr/>
        </p:nvSpPr>
        <p:spPr>
          <a:xfrm>
            <a:off x="3779912" y="445890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Sprecherbedeutung</a:t>
            </a:r>
          </a:p>
        </p:txBody>
      </p:sp>
      <p:sp>
        <p:nvSpPr>
          <p:cNvPr id="13" name="Rounded Rectangle 12">
            <a:extLst>
              <a:ext uri="{FF2B5EF4-FFF2-40B4-BE49-F238E27FC236}">
                <a16:creationId xmlns:a16="http://schemas.microsoft.com/office/drawing/2014/main" id="{5A524AB9-644A-FE48-A368-D9441870BB53}"/>
              </a:ext>
            </a:extLst>
          </p:cNvPr>
          <p:cNvSpPr/>
          <p:nvPr/>
        </p:nvSpPr>
        <p:spPr>
          <a:xfrm>
            <a:off x="3804328" y="141807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sprachl. Bedeutung</a:t>
            </a:r>
          </a:p>
        </p:txBody>
      </p:sp>
      <p:sp>
        <p:nvSpPr>
          <p:cNvPr id="14" name="Rounded Rectangle 13">
            <a:extLst>
              <a:ext uri="{FF2B5EF4-FFF2-40B4-BE49-F238E27FC236}">
                <a16:creationId xmlns:a16="http://schemas.microsoft.com/office/drawing/2014/main" id="{A6F2A993-23BB-E24E-8F13-DC7CA59FF045}"/>
              </a:ext>
            </a:extLst>
          </p:cNvPr>
          <p:cNvSpPr/>
          <p:nvPr/>
        </p:nvSpPr>
        <p:spPr>
          <a:xfrm>
            <a:off x="6612640" y="348798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prag</a:t>
            </a:r>
            <a:endParaRPr lang="en-DE"/>
          </a:p>
        </p:txBody>
      </p:sp>
      <p:sp>
        <p:nvSpPr>
          <p:cNvPr id="15" name="Rounded Rectangle 14">
            <a:extLst>
              <a:ext uri="{FF2B5EF4-FFF2-40B4-BE49-F238E27FC236}">
                <a16:creationId xmlns:a16="http://schemas.microsoft.com/office/drawing/2014/main" id="{2DCFD52E-8494-6140-8069-CD404E11E70D}"/>
              </a:ext>
            </a:extLst>
          </p:cNvPr>
          <p:cNvSpPr/>
          <p:nvPr/>
        </p:nvSpPr>
        <p:spPr>
          <a:xfrm>
            <a:off x="6637056" y="4435518"/>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Sprecherbedeutung</a:t>
            </a:r>
          </a:p>
        </p:txBody>
      </p:sp>
      <p:sp>
        <p:nvSpPr>
          <p:cNvPr id="16" name="Rounded Rectangle 15">
            <a:extLst>
              <a:ext uri="{FF2B5EF4-FFF2-40B4-BE49-F238E27FC236}">
                <a16:creationId xmlns:a16="http://schemas.microsoft.com/office/drawing/2014/main" id="{DD8F9BCD-B15C-B448-BA2A-43395E2CFB9E}"/>
              </a:ext>
            </a:extLst>
          </p:cNvPr>
          <p:cNvSpPr/>
          <p:nvPr/>
        </p:nvSpPr>
        <p:spPr>
          <a:xfrm>
            <a:off x="6637056" y="141807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sprachl. Bedeutung</a:t>
            </a:r>
          </a:p>
        </p:txBody>
      </p:sp>
      <p:sp>
        <p:nvSpPr>
          <p:cNvPr id="20" name="Rounded Rectangle 19">
            <a:extLst>
              <a:ext uri="{FF2B5EF4-FFF2-40B4-BE49-F238E27FC236}">
                <a16:creationId xmlns:a16="http://schemas.microsoft.com/office/drawing/2014/main" id="{664FCAA1-5C95-0D47-B9F7-F854BF613622}"/>
              </a:ext>
            </a:extLst>
          </p:cNvPr>
          <p:cNvSpPr/>
          <p:nvPr/>
        </p:nvSpPr>
        <p:spPr>
          <a:xfrm>
            <a:off x="971600" y="4430288"/>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Sprecherbedeutung</a:t>
            </a:r>
          </a:p>
        </p:txBody>
      </p:sp>
      <p:cxnSp>
        <p:nvCxnSpPr>
          <p:cNvPr id="22" name="Straight Arrow Connector 21">
            <a:extLst>
              <a:ext uri="{FF2B5EF4-FFF2-40B4-BE49-F238E27FC236}">
                <a16:creationId xmlns:a16="http://schemas.microsoft.com/office/drawing/2014/main" id="{D1402422-EA1B-9842-B5D7-38F5D96F266D}"/>
              </a:ext>
            </a:extLst>
          </p:cNvPr>
          <p:cNvCxnSpPr>
            <a:stCxn id="8" idx="2"/>
            <a:endCxn id="9" idx="0"/>
          </p:cNvCxnSpPr>
          <p:nvPr/>
        </p:nvCxnSpPr>
        <p:spPr>
          <a:xfrm>
            <a:off x="1916761" y="1782837"/>
            <a:ext cx="0" cy="61206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0535ED-0E3F-E244-BB21-E321273ED6AF}"/>
              </a:ext>
            </a:extLst>
          </p:cNvPr>
          <p:cNvCxnSpPr>
            <a:cxnSpLocks/>
            <a:endCxn id="20" idx="0"/>
          </p:cNvCxnSpPr>
          <p:nvPr/>
        </p:nvCxnSpPr>
        <p:spPr>
          <a:xfrm flipH="1">
            <a:off x="1916761" y="2754945"/>
            <a:ext cx="20906" cy="167534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B05BDF-02C4-4E46-BB6F-704F356E71C3}"/>
              </a:ext>
            </a:extLst>
          </p:cNvPr>
          <p:cNvSpPr txBox="1"/>
          <p:nvPr/>
        </p:nvSpPr>
        <p:spPr>
          <a:xfrm>
            <a:off x="667650" y="1927022"/>
            <a:ext cx="915635" cy="300210"/>
          </a:xfrm>
          <a:prstGeom prst="rect">
            <a:avLst/>
          </a:prstGeom>
          <a:noFill/>
        </p:spPr>
        <p:txBody>
          <a:bodyPr wrap="none" rtlCol="0">
            <a:spAutoFit/>
          </a:bodyPr>
          <a:lstStyle/>
          <a:p>
            <a:pPr algn="l"/>
            <a:r>
              <a:rPr lang="en-DE" dirty="0" err="1"/>
              <a:t>Sättigung</a:t>
            </a:r>
          </a:p>
        </p:txBody>
      </p:sp>
      <p:sp>
        <p:nvSpPr>
          <p:cNvPr id="26" name="TextBox 25">
            <a:extLst>
              <a:ext uri="{FF2B5EF4-FFF2-40B4-BE49-F238E27FC236}">
                <a16:creationId xmlns:a16="http://schemas.microsoft.com/office/drawing/2014/main" id="{DF0F6894-7F61-154E-98FE-C0E3EBE6C6A7}"/>
              </a:ext>
            </a:extLst>
          </p:cNvPr>
          <p:cNvSpPr txBox="1"/>
          <p:nvPr/>
        </p:nvSpPr>
        <p:spPr>
          <a:xfrm>
            <a:off x="732893" y="3299120"/>
            <a:ext cx="992579" cy="715965"/>
          </a:xfrm>
          <a:prstGeom prst="rect">
            <a:avLst/>
          </a:prstGeom>
          <a:noFill/>
        </p:spPr>
        <p:txBody>
          <a:bodyPr wrap="none" rtlCol="0">
            <a:spAutoFit/>
          </a:bodyPr>
          <a:lstStyle/>
          <a:p>
            <a:pPr algn="l"/>
            <a:r>
              <a:rPr lang="en-DE" dirty="0" err="1"/>
              <a:t>sekundäre</a:t>
            </a:r>
          </a:p>
          <a:p>
            <a:pPr algn="l"/>
            <a:r>
              <a:rPr lang="en-DE" dirty="0" err="1"/>
              <a:t>pragmat.</a:t>
            </a:r>
          </a:p>
          <a:p>
            <a:pPr algn="l"/>
            <a:r>
              <a:rPr lang="en-DE" dirty="0" err="1"/>
              <a:t>Prozesse</a:t>
            </a:r>
          </a:p>
        </p:txBody>
      </p:sp>
      <p:sp>
        <p:nvSpPr>
          <p:cNvPr id="27" name="TextBox 26">
            <a:extLst>
              <a:ext uri="{FF2B5EF4-FFF2-40B4-BE49-F238E27FC236}">
                <a16:creationId xmlns:a16="http://schemas.microsoft.com/office/drawing/2014/main" id="{EF291A04-F9C0-0247-9FE9-C6BC17B918CC}"/>
              </a:ext>
            </a:extLst>
          </p:cNvPr>
          <p:cNvSpPr txBox="1"/>
          <p:nvPr/>
        </p:nvSpPr>
        <p:spPr>
          <a:xfrm>
            <a:off x="3228845" y="1931061"/>
            <a:ext cx="915635" cy="300210"/>
          </a:xfrm>
          <a:prstGeom prst="rect">
            <a:avLst/>
          </a:prstGeom>
          <a:noFill/>
        </p:spPr>
        <p:txBody>
          <a:bodyPr wrap="none" rtlCol="0">
            <a:spAutoFit/>
          </a:bodyPr>
          <a:lstStyle/>
          <a:p>
            <a:pPr algn="l"/>
            <a:r>
              <a:rPr lang="en-DE" dirty="0" err="1"/>
              <a:t>Sättigung</a:t>
            </a:r>
          </a:p>
        </p:txBody>
      </p:sp>
      <p:cxnSp>
        <p:nvCxnSpPr>
          <p:cNvPr id="28" name="Straight Arrow Connector 27">
            <a:extLst>
              <a:ext uri="{FF2B5EF4-FFF2-40B4-BE49-F238E27FC236}">
                <a16:creationId xmlns:a16="http://schemas.microsoft.com/office/drawing/2014/main" id="{2F65693B-5311-F148-9D1E-C6BED7DCEC42}"/>
              </a:ext>
            </a:extLst>
          </p:cNvPr>
          <p:cNvCxnSpPr/>
          <p:nvPr/>
        </p:nvCxnSpPr>
        <p:spPr>
          <a:xfrm>
            <a:off x="4725073" y="1777427"/>
            <a:ext cx="0" cy="61206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C5F3D3-F6CF-D642-830D-2D605E116139}"/>
              </a:ext>
            </a:extLst>
          </p:cNvPr>
          <p:cNvCxnSpPr>
            <a:cxnSpLocks/>
            <a:endCxn id="11" idx="0"/>
          </p:cNvCxnSpPr>
          <p:nvPr/>
        </p:nvCxnSpPr>
        <p:spPr>
          <a:xfrm>
            <a:off x="4725073" y="2720462"/>
            <a:ext cx="0" cy="76751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5B4647-E2B6-714F-B29F-CCE6C02B2681}"/>
              </a:ext>
            </a:extLst>
          </p:cNvPr>
          <p:cNvCxnSpPr>
            <a:cxnSpLocks/>
            <a:stCxn id="11" idx="2"/>
            <a:endCxn id="12" idx="0"/>
          </p:cNvCxnSpPr>
          <p:nvPr/>
        </p:nvCxnSpPr>
        <p:spPr>
          <a:xfrm>
            <a:off x="4725073" y="3848020"/>
            <a:ext cx="0" cy="61088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A9F6C7-6017-B747-BA00-8C62F69BC1F3}"/>
              </a:ext>
            </a:extLst>
          </p:cNvPr>
          <p:cNvCxnSpPr>
            <a:cxnSpLocks/>
          </p:cNvCxnSpPr>
          <p:nvPr/>
        </p:nvCxnSpPr>
        <p:spPr>
          <a:xfrm flipH="1">
            <a:off x="7533384" y="1829878"/>
            <a:ext cx="20906" cy="167534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E8FAE3-0F73-A54D-A7DD-B5F19C01AFD3}"/>
              </a:ext>
            </a:extLst>
          </p:cNvPr>
          <p:cNvCxnSpPr/>
          <p:nvPr/>
        </p:nvCxnSpPr>
        <p:spPr>
          <a:xfrm>
            <a:off x="7543837" y="3848020"/>
            <a:ext cx="0" cy="61206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CC4344-0AFF-1446-934A-F974D9FBEFC4}"/>
              </a:ext>
            </a:extLst>
          </p:cNvPr>
          <p:cNvSpPr txBox="1"/>
          <p:nvPr/>
        </p:nvSpPr>
        <p:spPr>
          <a:xfrm>
            <a:off x="3228845" y="2893776"/>
            <a:ext cx="1569660" cy="508088"/>
          </a:xfrm>
          <a:prstGeom prst="rect">
            <a:avLst/>
          </a:prstGeom>
          <a:noFill/>
        </p:spPr>
        <p:txBody>
          <a:bodyPr wrap="none" rtlCol="0">
            <a:spAutoFit/>
          </a:bodyPr>
          <a:lstStyle/>
          <a:p>
            <a:pPr algn="l"/>
            <a:r>
              <a:rPr lang="en-DE" dirty="0" err="1"/>
              <a:t>andere prmäre</a:t>
            </a:r>
          </a:p>
          <a:p>
            <a:pPr algn="l"/>
            <a:r>
              <a:rPr lang="en-DE" dirty="0" err="1"/>
              <a:t>semant. Prozesse</a:t>
            </a:r>
          </a:p>
        </p:txBody>
      </p:sp>
      <p:sp>
        <p:nvSpPr>
          <p:cNvPr id="37" name="TextBox 36">
            <a:extLst>
              <a:ext uri="{FF2B5EF4-FFF2-40B4-BE49-F238E27FC236}">
                <a16:creationId xmlns:a16="http://schemas.microsoft.com/office/drawing/2014/main" id="{D75C63BC-C1D5-5145-B1FD-25C352BCCD1C}"/>
              </a:ext>
            </a:extLst>
          </p:cNvPr>
          <p:cNvSpPr txBox="1"/>
          <p:nvPr/>
        </p:nvSpPr>
        <p:spPr>
          <a:xfrm>
            <a:off x="6510948" y="2214885"/>
            <a:ext cx="1079142" cy="923843"/>
          </a:xfrm>
          <a:prstGeom prst="rect">
            <a:avLst/>
          </a:prstGeom>
          <a:noFill/>
        </p:spPr>
        <p:txBody>
          <a:bodyPr wrap="none" rtlCol="0">
            <a:spAutoFit/>
          </a:bodyPr>
          <a:lstStyle/>
          <a:p>
            <a:pPr algn="l"/>
            <a:r>
              <a:rPr lang="en-DE" dirty="0" err="1"/>
              <a:t>Sättigung &amp;</a:t>
            </a:r>
          </a:p>
          <a:p>
            <a:pPr algn="l"/>
            <a:r>
              <a:rPr lang="en-DE" dirty="0" err="1"/>
              <a:t>andere</a:t>
            </a:r>
          </a:p>
          <a:p>
            <a:pPr algn="l"/>
            <a:r>
              <a:rPr lang="en-DE" dirty="0" err="1"/>
              <a:t>pragmat.</a:t>
            </a:r>
          </a:p>
          <a:p>
            <a:pPr algn="l"/>
            <a:r>
              <a:rPr lang="en-DE" dirty="0" err="1"/>
              <a:t>Prozesse</a:t>
            </a:r>
          </a:p>
        </p:txBody>
      </p:sp>
      <p:sp>
        <p:nvSpPr>
          <p:cNvPr id="38" name="TextBox 37">
            <a:extLst>
              <a:ext uri="{FF2B5EF4-FFF2-40B4-BE49-F238E27FC236}">
                <a16:creationId xmlns:a16="http://schemas.microsoft.com/office/drawing/2014/main" id="{186D75F9-B507-414B-BA81-3D3ACBA88F7C}"/>
              </a:ext>
            </a:extLst>
          </p:cNvPr>
          <p:cNvSpPr txBox="1"/>
          <p:nvPr/>
        </p:nvSpPr>
        <p:spPr>
          <a:xfrm>
            <a:off x="6632878" y="3846969"/>
            <a:ext cx="843501" cy="600164"/>
          </a:xfrm>
          <a:prstGeom prst="rect">
            <a:avLst/>
          </a:prstGeom>
          <a:noFill/>
        </p:spPr>
        <p:txBody>
          <a:bodyPr wrap="none" rtlCol="0">
            <a:spAutoFit/>
          </a:bodyPr>
          <a:lstStyle/>
          <a:p>
            <a:pPr algn="l"/>
            <a:r>
              <a:rPr lang="en-DE" sz="1100" dirty="0" err="1"/>
              <a:t>sekundäre</a:t>
            </a:r>
          </a:p>
          <a:p>
            <a:pPr algn="l"/>
            <a:r>
              <a:rPr lang="en-DE" sz="1100" dirty="0" err="1"/>
              <a:t>pragmat.</a:t>
            </a:r>
          </a:p>
          <a:p>
            <a:pPr algn="l"/>
            <a:r>
              <a:rPr lang="en-DE" sz="1100" dirty="0" err="1"/>
              <a:t>Prozesse</a:t>
            </a:r>
          </a:p>
        </p:txBody>
      </p:sp>
      <p:sp>
        <p:nvSpPr>
          <p:cNvPr id="39" name="TextBox 38">
            <a:extLst>
              <a:ext uri="{FF2B5EF4-FFF2-40B4-BE49-F238E27FC236}">
                <a16:creationId xmlns:a16="http://schemas.microsoft.com/office/drawing/2014/main" id="{D169CB5A-B6D8-5C42-BEE3-7C79AA9AB9A2}"/>
              </a:ext>
            </a:extLst>
          </p:cNvPr>
          <p:cNvSpPr txBox="1"/>
          <p:nvPr/>
        </p:nvSpPr>
        <p:spPr>
          <a:xfrm>
            <a:off x="3233104" y="3804986"/>
            <a:ext cx="992579" cy="715965"/>
          </a:xfrm>
          <a:prstGeom prst="rect">
            <a:avLst/>
          </a:prstGeom>
          <a:noFill/>
        </p:spPr>
        <p:txBody>
          <a:bodyPr wrap="none" rtlCol="0">
            <a:spAutoFit/>
          </a:bodyPr>
          <a:lstStyle/>
          <a:p>
            <a:pPr algn="l"/>
            <a:r>
              <a:rPr lang="en-DE" dirty="0" err="1"/>
              <a:t>sekundäre</a:t>
            </a:r>
          </a:p>
          <a:p>
            <a:pPr algn="l"/>
            <a:r>
              <a:rPr lang="en-DE" dirty="0" err="1"/>
              <a:t>pragmat.</a:t>
            </a:r>
          </a:p>
          <a:p>
            <a:pPr algn="l"/>
            <a:r>
              <a:rPr lang="en-DE" dirty="0" err="1"/>
              <a:t>Prozesse</a:t>
            </a:r>
          </a:p>
        </p:txBody>
      </p:sp>
      <p:sp>
        <p:nvSpPr>
          <p:cNvPr id="40" name="TextBox 39">
            <a:extLst>
              <a:ext uri="{FF2B5EF4-FFF2-40B4-BE49-F238E27FC236}">
                <a16:creationId xmlns:a16="http://schemas.microsoft.com/office/drawing/2014/main" id="{F97C2606-A1D5-B849-9C98-08E538737F15}"/>
              </a:ext>
            </a:extLst>
          </p:cNvPr>
          <p:cNvSpPr txBox="1"/>
          <p:nvPr/>
        </p:nvSpPr>
        <p:spPr>
          <a:xfrm>
            <a:off x="1229182" y="1049121"/>
            <a:ext cx="1329210" cy="300210"/>
          </a:xfrm>
          <a:prstGeom prst="rect">
            <a:avLst/>
          </a:prstGeom>
          <a:noFill/>
        </p:spPr>
        <p:txBody>
          <a:bodyPr wrap="none" rtlCol="0">
            <a:spAutoFit/>
          </a:bodyPr>
          <a:lstStyle/>
          <a:p>
            <a:pPr algn="ctr"/>
            <a:r>
              <a:rPr lang="en-DE" b="1" dirty="0" err="1"/>
              <a:t>Minimalismus</a:t>
            </a:r>
          </a:p>
        </p:txBody>
      </p:sp>
      <p:sp>
        <p:nvSpPr>
          <p:cNvPr id="41" name="TextBox 40">
            <a:extLst>
              <a:ext uri="{FF2B5EF4-FFF2-40B4-BE49-F238E27FC236}">
                <a16:creationId xmlns:a16="http://schemas.microsoft.com/office/drawing/2014/main" id="{F9790410-6ADA-904E-B3D5-D32E452C7DCE}"/>
              </a:ext>
            </a:extLst>
          </p:cNvPr>
          <p:cNvSpPr txBox="1"/>
          <p:nvPr/>
        </p:nvSpPr>
        <p:spPr>
          <a:xfrm>
            <a:off x="4089693" y="1036249"/>
            <a:ext cx="1319592" cy="300210"/>
          </a:xfrm>
          <a:prstGeom prst="rect">
            <a:avLst/>
          </a:prstGeom>
          <a:noFill/>
        </p:spPr>
        <p:txBody>
          <a:bodyPr wrap="none" rtlCol="0">
            <a:spAutoFit/>
          </a:bodyPr>
          <a:lstStyle/>
          <a:p>
            <a:pPr algn="ctr"/>
            <a:r>
              <a:rPr lang="en-DE" b="1" dirty="0" err="1"/>
              <a:t>Synkretismus</a:t>
            </a:r>
          </a:p>
        </p:txBody>
      </p:sp>
      <p:sp>
        <p:nvSpPr>
          <p:cNvPr id="42" name="TextBox 41">
            <a:extLst>
              <a:ext uri="{FF2B5EF4-FFF2-40B4-BE49-F238E27FC236}">
                <a16:creationId xmlns:a16="http://schemas.microsoft.com/office/drawing/2014/main" id="{39F2D58A-34DE-9F4A-8889-784BEA960BC7}"/>
              </a:ext>
            </a:extLst>
          </p:cNvPr>
          <p:cNvSpPr txBox="1"/>
          <p:nvPr/>
        </p:nvSpPr>
        <p:spPr>
          <a:xfrm>
            <a:off x="6815554" y="1036249"/>
            <a:ext cx="1579279" cy="300210"/>
          </a:xfrm>
          <a:prstGeom prst="rect">
            <a:avLst/>
          </a:prstGeom>
          <a:noFill/>
        </p:spPr>
        <p:txBody>
          <a:bodyPr wrap="none" rtlCol="0">
            <a:spAutoFit/>
          </a:bodyPr>
          <a:lstStyle/>
          <a:p>
            <a:pPr algn="ctr"/>
            <a:r>
              <a:rPr lang="en-DE" b="1" dirty="0" err="1"/>
              <a:t>Kontextualismus</a:t>
            </a:r>
          </a:p>
        </p:txBody>
      </p:sp>
      <p:cxnSp>
        <p:nvCxnSpPr>
          <p:cNvPr id="44" name="Straight Connector 43">
            <a:extLst>
              <a:ext uri="{FF2B5EF4-FFF2-40B4-BE49-F238E27FC236}">
                <a16:creationId xmlns:a16="http://schemas.microsoft.com/office/drawing/2014/main" id="{0DA900A9-D4E1-004F-9506-B4C2DFC22326}"/>
              </a:ext>
            </a:extLst>
          </p:cNvPr>
          <p:cNvCxnSpPr/>
          <p:nvPr/>
        </p:nvCxnSpPr>
        <p:spPr>
          <a:xfrm flipV="1">
            <a:off x="-36512" y="3332757"/>
            <a:ext cx="9217024" cy="34256"/>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ACB7B45-5382-8946-AAFF-5946E161528E}"/>
              </a:ext>
            </a:extLst>
          </p:cNvPr>
          <p:cNvSpPr txBox="1"/>
          <p:nvPr/>
        </p:nvSpPr>
        <p:spPr>
          <a:xfrm>
            <a:off x="-36512" y="3104221"/>
            <a:ext cx="559769" cy="300210"/>
          </a:xfrm>
          <a:prstGeom prst="rect">
            <a:avLst/>
          </a:prstGeom>
          <a:noFill/>
        </p:spPr>
        <p:txBody>
          <a:bodyPr wrap="none" rtlCol="0">
            <a:spAutoFit/>
          </a:bodyPr>
          <a:lstStyle/>
          <a:p>
            <a:pPr algn="l"/>
            <a:r>
              <a:rPr lang="en-DE" dirty="0" err="1"/>
              <a:t>SEM</a:t>
            </a:r>
          </a:p>
        </p:txBody>
      </p:sp>
      <p:sp>
        <p:nvSpPr>
          <p:cNvPr id="46" name="TextBox 45">
            <a:extLst>
              <a:ext uri="{FF2B5EF4-FFF2-40B4-BE49-F238E27FC236}">
                <a16:creationId xmlns:a16="http://schemas.microsoft.com/office/drawing/2014/main" id="{7691DA20-3D21-D049-8D95-2D1A2F1AA436}"/>
              </a:ext>
            </a:extLst>
          </p:cNvPr>
          <p:cNvSpPr txBox="1"/>
          <p:nvPr/>
        </p:nvSpPr>
        <p:spPr>
          <a:xfrm>
            <a:off x="-36512" y="3426843"/>
            <a:ext cx="675185" cy="300210"/>
          </a:xfrm>
          <a:prstGeom prst="rect">
            <a:avLst/>
          </a:prstGeom>
          <a:noFill/>
        </p:spPr>
        <p:txBody>
          <a:bodyPr wrap="none" rtlCol="0">
            <a:spAutoFit/>
          </a:bodyPr>
          <a:lstStyle/>
          <a:p>
            <a:pPr algn="l"/>
            <a:r>
              <a:rPr lang="en-DE" dirty="0" err="1"/>
              <a:t>PRAG</a:t>
            </a:r>
          </a:p>
        </p:txBody>
      </p:sp>
    </p:spTree>
    <p:extLst>
      <p:ext uri="{BB962C8B-B14F-4D97-AF65-F5344CB8AC3E}">
        <p14:creationId xmlns:p14="http://schemas.microsoft.com/office/powerpoint/2010/main" val="19727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674F-2D96-FA4C-A46C-777039F5F87B}"/>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A54DCC61-7430-854C-8B74-D4676A1DC5DE}"/>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04DAAD5-4DC0-7D43-B1E3-FE93DDA43FBF}"/>
              </a:ext>
            </a:extLst>
          </p:cNvPr>
          <p:cNvSpPr>
            <a:spLocks noGrp="1"/>
          </p:cNvSpPr>
          <p:nvPr>
            <p:ph type="sldNum" sz="quarter" idx="12"/>
          </p:nvPr>
        </p:nvSpPr>
        <p:spPr/>
        <p:txBody>
          <a:bodyPr/>
          <a:lstStyle/>
          <a:p>
            <a:fld id="{9D195BCC-3514-4B1B-9C18-24F3D67EC549}" type="slidenum">
              <a:rPr lang="de-DE" smtClean="0"/>
              <a:t>22</a:t>
            </a:fld>
            <a:endParaRPr lang="de-DE"/>
          </a:p>
        </p:txBody>
      </p:sp>
      <p:sp>
        <p:nvSpPr>
          <p:cNvPr id="5" name="Text Placeholder 4">
            <a:extLst>
              <a:ext uri="{FF2B5EF4-FFF2-40B4-BE49-F238E27FC236}">
                <a16:creationId xmlns:a16="http://schemas.microsoft.com/office/drawing/2014/main" id="{D839090C-E8B7-F64C-B9D0-093184B5AF64}"/>
              </a:ext>
            </a:extLst>
          </p:cNvPr>
          <p:cNvSpPr>
            <a:spLocks noGrp="1"/>
          </p:cNvSpPr>
          <p:nvPr>
            <p:ph type="body" sz="quarter" idx="14"/>
          </p:nvPr>
        </p:nvSpPr>
        <p:spPr/>
        <p:txBody>
          <a:bodyPr/>
          <a:lstStyle/>
          <a:p>
            <a:r>
              <a:rPr lang="en-DE"/>
              <a:t>Gutzmann &amp; Schumacher (2018) verweisen auf experimentelle Methoden, die dazu beitragen können, die Frage nach der Abgrenzung von Semantik und Pragmatik zu klären</a:t>
            </a:r>
          </a:p>
          <a:p>
            <a:r>
              <a:rPr lang="en-DE"/>
              <a:t>allerdings: es gibt keine unmittelbar offensichtlichen (z.B. neuronalen) Korrelate für semantische und pragmatische Eigenschaften</a:t>
            </a:r>
          </a:p>
          <a:p>
            <a:r>
              <a:rPr lang="en-DE" i="1"/>
              <a:t>theory-of-mind-</a:t>
            </a:r>
            <a:r>
              <a:rPr lang="en-DE"/>
              <a:t>Fähigkeit in diesem Zusammenhang interessant:</a:t>
            </a:r>
          </a:p>
          <a:p>
            <a:pPr lvl="1"/>
            <a:r>
              <a:rPr lang="en-DE"/>
              <a:t>Kinder erwerben graduell die Fähigkeit, z.B. die Perspektive von anderen zu übernehmen – in manchen Fällen bleibt diese Fähigkeit jedoch (z.B. durch bestimmte kognitive Einschränkungen) gestört. </a:t>
            </a:r>
            <a:r>
              <a:rPr lang="en-DE">
                <a:sym typeface="Wingdings" pitchFamily="2" charset="2"/>
              </a:rPr>
              <a:t> eingeschränkte Fähigkeit zu pragmatischen Schlussprozessen?</a:t>
            </a:r>
          </a:p>
          <a:p>
            <a:pPr lvl="1"/>
            <a:r>
              <a:rPr lang="en-DE">
                <a:sym typeface="Wingdings" pitchFamily="2" charset="2"/>
              </a:rPr>
              <a:t>experimentell-pragmatische Studien z.B. zu skalaren Implikaturen</a:t>
            </a:r>
            <a:endParaRPr lang="en-DE"/>
          </a:p>
          <a:p>
            <a:endParaRPr lang="en-DE"/>
          </a:p>
        </p:txBody>
      </p:sp>
      <p:sp>
        <p:nvSpPr>
          <p:cNvPr id="6" name="Text Placeholder 5">
            <a:extLst>
              <a:ext uri="{FF2B5EF4-FFF2-40B4-BE49-F238E27FC236}">
                <a16:creationId xmlns:a16="http://schemas.microsoft.com/office/drawing/2014/main" id="{0914D4D8-75B7-AD40-BE41-E51F779BE4BE}"/>
              </a:ext>
            </a:extLst>
          </p:cNvPr>
          <p:cNvSpPr>
            <a:spLocks noGrp="1"/>
          </p:cNvSpPr>
          <p:nvPr>
            <p:ph type="body" sz="quarter" idx="15"/>
          </p:nvPr>
        </p:nvSpPr>
        <p:spPr/>
        <p:txBody>
          <a:bodyPr/>
          <a:lstStyle/>
          <a:p>
            <a:r>
              <a:rPr lang="en-DE"/>
              <a:t>Lässt sich Grenzziehung empirisch fundieren?</a:t>
            </a:r>
          </a:p>
        </p:txBody>
      </p:sp>
    </p:spTree>
    <p:extLst>
      <p:ext uri="{BB962C8B-B14F-4D97-AF65-F5344CB8AC3E}">
        <p14:creationId xmlns:p14="http://schemas.microsoft.com/office/powerpoint/2010/main" val="151250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74D6-CD3F-8944-A229-DEB73E7F0C7B}"/>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0CAC6F3E-C826-1245-AB83-B57EA26E5CF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7867CCBD-6ABC-7A46-B4DA-F0EAE5595ECD}"/>
              </a:ext>
            </a:extLst>
          </p:cNvPr>
          <p:cNvSpPr>
            <a:spLocks noGrp="1"/>
          </p:cNvSpPr>
          <p:nvPr>
            <p:ph type="sldNum" sz="quarter" idx="12"/>
          </p:nvPr>
        </p:nvSpPr>
        <p:spPr/>
        <p:txBody>
          <a:bodyPr/>
          <a:lstStyle/>
          <a:p>
            <a:fld id="{9D195BCC-3514-4B1B-9C18-24F3D67EC549}" type="slidenum">
              <a:rPr lang="de-DE" smtClean="0"/>
              <a:t>23</a:t>
            </a:fld>
            <a:endParaRPr lang="de-DE"/>
          </a:p>
        </p:txBody>
      </p:sp>
      <p:sp>
        <p:nvSpPr>
          <p:cNvPr id="5" name="Text Placeholder 4">
            <a:extLst>
              <a:ext uri="{FF2B5EF4-FFF2-40B4-BE49-F238E27FC236}">
                <a16:creationId xmlns:a16="http://schemas.microsoft.com/office/drawing/2014/main" id="{4835897E-3AEC-B94D-B056-897DA70C10C5}"/>
              </a:ext>
            </a:extLst>
          </p:cNvPr>
          <p:cNvSpPr>
            <a:spLocks noGrp="1"/>
          </p:cNvSpPr>
          <p:nvPr>
            <p:ph type="body" sz="quarter" idx="14"/>
          </p:nvPr>
        </p:nvSpPr>
        <p:spPr/>
        <p:txBody>
          <a:bodyPr/>
          <a:lstStyle/>
          <a:p>
            <a:pPr marL="0" indent="0" algn="ctr">
              <a:buNone/>
            </a:pPr>
            <a:endParaRPr lang="en-DE"/>
          </a:p>
          <a:p>
            <a:pPr marL="0" indent="0" algn="ctr">
              <a:buNone/>
            </a:pPr>
            <a:endParaRPr lang="en-DE"/>
          </a:p>
          <a:p>
            <a:pPr marL="0" indent="0" algn="ctr">
              <a:buNone/>
            </a:pPr>
            <a:r>
              <a:rPr lang="en-DE"/>
              <a:t>Finden Sie diesen Satz akzeptabel?</a:t>
            </a:r>
          </a:p>
          <a:p>
            <a:pPr marL="0" indent="0" algn="ctr">
              <a:buNone/>
            </a:pPr>
            <a:endParaRPr lang="en-DE"/>
          </a:p>
          <a:p>
            <a:pPr marL="0" indent="0" algn="ctr">
              <a:buNone/>
            </a:pPr>
            <a:r>
              <a:rPr lang="en-DE" i="1"/>
              <a:t>Alle Elefanten haben einen Rüssel.</a:t>
            </a:r>
          </a:p>
        </p:txBody>
      </p:sp>
      <p:sp>
        <p:nvSpPr>
          <p:cNvPr id="7" name="Text Placeholder 6">
            <a:extLst>
              <a:ext uri="{FF2B5EF4-FFF2-40B4-BE49-F238E27FC236}">
                <a16:creationId xmlns:a16="http://schemas.microsoft.com/office/drawing/2014/main" id="{173506B3-E233-624E-AAFF-FD0C10524279}"/>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407304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CED9-4ABC-5C46-B44B-CE8BDF1DD662}"/>
              </a:ext>
            </a:extLst>
          </p:cNvPr>
          <p:cNvSpPr>
            <a:spLocks noGrp="1"/>
          </p:cNvSpPr>
          <p:nvPr>
            <p:ph type="title"/>
          </p:nvPr>
        </p:nvSpPr>
        <p:spPr/>
        <p:txBody>
          <a:bodyPr/>
          <a:lstStyle/>
          <a:p>
            <a:r>
              <a:rPr lang="en-DE"/>
              <a:t>Semantik und Pragatik</a:t>
            </a:r>
          </a:p>
        </p:txBody>
      </p:sp>
      <p:sp>
        <p:nvSpPr>
          <p:cNvPr id="3" name="Footer Placeholder 2">
            <a:extLst>
              <a:ext uri="{FF2B5EF4-FFF2-40B4-BE49-F238E27FC236}">
                <a16:creationId xmlns:a16="http://schemas.microsoft.com/office/drawing/2014/main" id="{A5012508-A7CD-0B41-A8EE-6FD01422702B}"/>
              </a:ext>
            </a:extLst>
          </p:cNvPr>
          <p:cNvSpPr>
            <a:spLocks noGrp="1"/>
          </p:cNvSpPr>
          <p:nvPr>
            <p:ph type="ftr" sz="quarter" idx="11"/>
          </p:nvPr>
        </p:nvSpPr>
        <p:spPr/>
        <p:txBody>
          <a:bodyPr/>
          <a:lstStyle/>
          <a:p>
            <a:r>
              <a:rPr lang="de-DE"/>
              <a:t>(Gutzmann &amp; Schumacher 2018: 503f.)</a:t>
            </a:r>
          </a:p>
        </p:txBody>
      </p:sp>
      <p:sp>
        <p:nvSpPr>
          <p:cNvPr id="4" name="Slide Number Placeholder 3">
            <a:extLst>
              <a:ext uri="{FF2B5EF4-FFF2-40B4-BE49-F238E27FC236}">
                <a16:creationId xmlns:a16="http://schemas.microsoft.com/office/drawing/2014/main" id="{C8D195BF-8341-9C40-8C80-1B2C07D800B4}"/>
              </a:ext>
            </a:extLst>
          </p:cNvPr>
          <p:cNvSpPr>
            <a:spLocks noGrp="1"/>
          </p:cNvSpPr>
          <p:nvPr>
            <p:ph type="sldNum" sz="quarter" idx="12"/>
          </p:nvPr>
        </p:nvSpPr>
        <p:spPr/>
        <p:txBody>
          <a:bodyPr/>
          <a:lstStyle/>
          <a:p>
            <a:fld id="{9D195BCC-3514-4B1B-9C18-24F3D67EC549}" type="slidenum">
              <a:rPr lang="de-DE" smtClean="0"/>
              <a:t>24</a:t>
            </a:fld>
            <a:endParaRPr lang="de-DE"/>
          </a:p>
        </p:txBody>
      </p:sp>
      <p:sp>
        <p:nvSpPr>
          <p:cNvPr id="5" name="Text Placeholder 4">
            <a:extLst>
              <a:ext uri="{FF2B5EF4-FFF2-40B4-BE49-F238E27FC236}">
                <a16:creationId xmlns:a16="http://schemas.microsoft.com/office/drawing/2014/main" id="{3B11D40D-132B-1649-9599-87BAD6746B9D}"/>
              </a:ext>
            </a:extLst>
          </p:cNvPr>
          <p:cNvSpPr>
            <a:spLocks noGrp="1"/>
          </p:cNvSpPr>
          <p:nvPr>
            <p:ph type="body" sz="quarter" idx="14"/>
          </p:nvPr>
        </p:nvSpPr>
        <p:spPr/>
        <p:txBody>
          <a:bodyPr/>
          <a:lstStyle/>
          <a:p>
            <a:pPr marL="0" indent="0">
              <a:buNone/>
            </a:pPr>
            <a:r>
              <a:rPr lang="en-GB"/>
              <a:t>a. Einige Elefanten haben Rüssel.</a:t>
            </a:r>
          </a:p>
          <a:p>
            <a:pPr marL="0" indent="0">
              <a:buNone/>
            </a:pPr>
            <a:r>
              <a:rPr lang="en-GB"/>
              <a:t>b. Einige, vielleicht auch alle Elefanten haben Rüssel.</a:t>
            </a:r>
          </a:p>
          <a:p>
            <a:pPr marL="0" indent="0">
              <a:buNone/>
            </a:pPr>
            <a:r>
              <a:rPr lang="en-GB"/>
              <a:t>c. Einige, aber nicht alle Elefanten haben Rüssel.</a:t>
            </a:r>
          </a:p>
          <a:p>
            <a:endParaRPr lang="en-DE"/>
          </a:p>
          <a:p>
            <a:r>
              <a:rPr lang="en-DE"/>
              <a:t>zwei Gruppen von Urteilen bei Versuchsteilnehmenden:</a:t>
            </a:r>
          </a:p>
          <a:p>
            <a:pPr lvl="1"/>
            <a:r>
              <a:rPr lang="en-DE"/>
              <a:t>einige akzeptieren die "logisch-semantische" Lesart b</a:t>
            </a:r>
          </a:p>
          <a:p>
            <a:pPr lvl="1"/>
            <a:r>
              <a:rPr lang="en-DE"/>
              <a:t>andere ziehen die Implikatur in c</a:t>
            </a:r>
          </a:p>
          <a:p>
            <a:r>
              <a:rPr lang="en-DE"/>
              <a:t>pragmatische Interpretation in c evoziert längere Reaktionszeiten als "logisch-semantische" in b (Noveck &amp; Posada 2003)</a:t>
            </a:r>
          </a:p>
        </p:txBody>
      </p:sp>
      <p:sp>
        <p:nvSpPr>
          <p:cNvPr id="6" name="Text Placeholder 5">
            <a:extLst>
              <a:ext uri="{FF2B5EF4-FFF2-40B4-BE49-F238E27FC236}">
                <a16:creationId xmlns:a16="http://schemas.microsoft.com/office/drawing/2014/main" id="{34D2FC92-3A2E-2A48-85AD-5BD89A9FC1BD}"/>
              </a:ext>
            </a:extLst>
          </p:cNvPr>
          <p:cNvSpPr>
            <a:spLocks noGrp="1"/>
          </p:cNvSpPr>
          <p:nvPr>
            <p:ph type="body" sz="quarter" idx="15"/>
          </p:nvPr>
        </p:nvSpPr>
        <p:spPr/>
        <p:txBody>
          <a:bodyPr/>
          <a:lstStyle/>
          <a:p>
            <a:r>
              <a:rPr lang="en-DE"/>
              <a:t>Lässt sich die Grenzziehung empirisch fundieren?</a:t>
            </a:r>
          </a:p>
        </p:txBody>
      </p:sp>
    </p:spTree>
    <p:extLst>
      <p:ext uri="{BB962C8B-B14F-4D97-AF65-F5344CB8AC3E}">
        <p14:creationId xmlns:p14="http://schemas.microsoft.com/office/powerpoint/2010/main" val="171795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22EE-654C-B943-8C86-2C200A466377}"/>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E47A84F1-4D20-1649-AAFC-6FAF28178EF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8A30CAE-7908-0C44-8672-2595F43FADB8}"/>
              </a:ext>
            </a:extLst>
          </p:cNvPr>
          <p:cNvSpPr>
            <a:spLocks noGrp="1"/>
          </p:cNvSpPr>
          <p:nvPr>
            <p:ph type="sldNum" sz="quarter" idx="12"/>
          </p:nvPr>
        </p:nvSpPr>
        <p:spPr/>
        <p:txBody>
          <a:bodyPr/>
          <a:lstStyle/>
          <a:p>
            <a:fld id="{9D195BCC-3514-4B1B-9C18-24F3D67EC549}" type="slidenum">
              <a:rPr lang="de-DE" smtClean="0"/>
              <a:t>25</a:t>
            </a:fld>
            <a:endParaRPr lang="de-DE"/>
          </a:p>
        </p:txBody>
      </p:sp>
      <p:sp>
        <p:nvSpPr>
          <p:cNvPr id="5" name="Text Placeholder 4">
            <a:extLst>
              <a:ext uri="{FF2B5EF4-FFF2-40B4-BE49-F238E27FC236}">
                <a16:creationId xmlns:a16="http://schemas.microsoft.com/office/drawing/2014/main" id="{5AF91743-E7DE-7448-A35E-70258EF118A0}"/>
              </a:ext>
            </a:extLst>
          </p:cNvPr>
          <p:cNvSpPr>
            <a:spLocks noGrp="1"/>
          </p:cNvSpPr>
          <p:nvPr>
            <p:ph type="body" sz="quarter" idx="14"/>
          </p:nvPr>
        </p:nvSpPr>
        <p:spPr/>
        <p:txBody>
          <a:bodyPr/>
          <a:lstStyle/>
          <a:p>
            <a:r>
              <a:rPr lang="en-DE"/>
              <a:t>Dimensionen deskriptiver (propositionaler) Bedeutung:</a:t>
            </a:r>
          </a:p>
          <a:p>
            <a:pPr lvl="1"/>
            <a:r>
              <a:rPr lang="en-DE"/>
              <a:t>Qualität: </a:t>
            </a:r>
            <a:r>
              <a:rPr lang="en-DE" i="1"/>
              <a:t>Es ist kein Fisch, sondern ein Säugetier</a:t>
            </a:r>
            <a:r>
              <a:rPr lang="en-DE"/>
              <a:t>.</a:t>
            </a:r>
          </a:p>
          <a:p>
            <a:pPr lvl="1"/>
            <a:r>
              <a:rPr lang="en-DE"/>
              <a:t>Intensität: </a:t>
            </a:r>
            <a:r>
              <a:rPr lang="en-DE" i="1"/>
              <a:t>Es war nicht nur groß, sondern riesig.</a:t>
            </a:r>
            <a:endParaRPr lang="en-DE"/>
          </a:p>
          <a:p>
            <a:pPr lvl="1"/>
            <a:r>
              <a:rPr lang="en-DE"/>
              <a:t>Spezifizität: </a:t>
            </a:r>
            <a:r>
              <a:rPr lang="en-DE" i="1"/>
              <a:t>Es ist ein Tier, genauer gesagt ein Hund</a:t>
            </a:r>
          </a:p>
          <a:p>
            <a:pPr lvl="1"/>
            <a:r>
              <a:rPr lang="en-DE"/>
              <a:t>Vagheit: </a:t>
            </a:r>
            <a:r>
              <a:rPr lang="en-DE" i="1"/>
              <a:t>Ich sehe einen Kreis. </a:t>
            </a:r>
          </a:p>
          <a:p>
            <a:pPr lvl="1"/>
            <a:r>
              <a:rPr lang="en-DE"/>
              <a:t>Basalität (vgl. </a:t>
            </a:r>
            <a:r>
              <a:rPr lang="en-DE" i="1"/>
              <a:t>basic-level categories</a:t>
            </a:r>
            <a:r>
              <a:rPr lang="en-DE"/>
              <a:t>): </a:t>
            </a:r>
            <a:r>
              <a:rPr lang="en-DE" i="1"/>
              <a:t>Klavier </a:t>
            </a:r>
            <a:r>
              <a:rPr lang="en-DE"/>
              <a:t>vs. </a:t>
            </a:r>
            <a:r>
              <a:rPr lang="en-DE" i="1"/>
              <a:t>Instrument/Steinway</a:t>
            </a:r>
          </a:p>
          <a:p>
            <a:pPr lvl="1"/>
            <a:r>
              <a:rPr lang="en-DE"/>
              <a:t>Perspektive: </a:t>
            </a:r>
            <a:r>
              <a:rPr lang="en-DE" i="1"/>
              <a:t>hier </a:t>
            </a:r>
            <a:r>
              <a:rPr lang="en-DE"/>
              <a:t>vs. </a:t>
            </a:r>
            <a:r>
              <a:rPr lang="en-DE" i="1"/>
              <a:t>dort</a:t>
            </a:r>
            <a:endParaRPr lang="en-DE"/>
          </a:p>
        </p:txBody>
      </p:sp>
      <p:sp>
        <p:nvSpPr>
          <p:cNvPr id="6" name="Text Placeholder 5">
            <a:extLst>
              <a:ext uri="{FF2B5EF4-FFF2-40B4-BE49-F238E27FC236}">
                <a16:creationId xmlns:a16="http://schemas.microsoft.com/office/drawing/2014/main" id="{7F52C644-096F-FB49-A974-87C4C66C5121}"/>
              </a:ext>
            </a:extLst>
          </p:cNvPr>
          <p:cNvSpPr>
            <a:spLocks noGrp="1"/>
          </p:cNvSpPr>
          <p:nvPr>
            <p:ph type="body" sz="quarter" idx="15"/>
          </p:nvPr>
        </p:nvSpPr>
        <p:spPr/>
        <p:txBody>
          <a:bodyPr/>
          <a:lstStyle/>
          <a:p>
            <a:r>
              <a:rPr lang="en-DE"/>
              <a:t>Cruse (1986): Deskriptive / nicht-deskriptive Bedeutung</a:t>
            </a:r>
          </a:p>
        </p:txBody>
      </p:sp>
      <p:sp>
        <p:nvSpPr>
          <p:cNvPr id="8" name="Oval 7">
            <a:extLst>
              <a:ext uri="{FF2B5EF4-FFF2-40B4-BE49-F238E27FC236}">
                <a16:creationId xmlns:a16="http://schemas.microsoft.com/office/drawing/2014/main" id="{8DDCC96C-70D3-BF4C-84D1-CB5FFC239275}"/>
              </a:ext>
            </a:extLst>
          </p:cNvPr>
          <p:cNvSpPr/>
          <p:nvPr/>
        </p:nvSpPr>
        <p:spPr>
          <a:xfrm>
            <a:off x="8028384" y="1717786"/>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987A9D63-EF47-874E-B3B7-CB5CED1E22DA}"/>
              </a:ext>
            </a:extLst>
          </p:cNvPr>
          <p:cNvSpPr/>
          <p:nvPr/>
        </p:nvSpPr>
        <p:spPr>
          <a:xfrm>
            <a:off x="8028384" y="2609900"/>
            <a:ext cx="792088" cy="7200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F1736A13-2390-B645-9BD8-FF4E4D074883}"/>
              </a:ext>
            </a:extLst>
          </p:cNvPr>
          <p:cNvSpPr/>
          <p:nvPr/>
        </p:nvSpPr>
        <p:spPr>
          <a:xfrm>
            <a:off x="8053359" y="3502014"/>
            <a:ext cx="742138" cy="720080"/>
          </a:xfrm>
          <a:prstGeom prst="ellipse">
            <a:avLst/>
          </a:prstGeom>
          <a:noFill/>
          <a:ln>
            <a:solidFill>
              <a:srgbClr val="FF0000"/>
            </a:solidFill>
            <a:extLst>
              <a:ext uri="{C807C97D-BFC1-408E-A445-0C87EB9F89A2}">
                <ask:lineSketchStyleProps xmlns:ask="http://schemas.microsoft.com/office/drawing/2018/sketchyshapes" sd="4138900056">
                  <a:custGeom>
                    <a:avLst/>
                    <a:gdLst>
                      <a:gd name="connsiteX0" fmla="*/ 0 w 742138"/>
                      <a:gd name="connsiteY0" fmla="*/ 360040 h 720080"/>
                      <a:gd name="connsiteX1" fmla="*/ 371069 w 742138"/>
                      <a:gd name="connsiteY1" fmla="*/ 0 h 720080"/>
                      <a:gd name="connsiteX2" fmla="*/ 742138 w 742138"/>
                      <a:gd name="connsiteY2" fmla="*/ 360040 h 720080"/>
                      <a:gd name="connsiteX3" fmla="*/ 371069 w 742138"/>
                      <a:gd name="connsiteY3" fmla="*/ 720080 h 720080"/>
                      <a:gd name="connsiteX4" fmla="*/ 0 w 742138"/>
                      <a:gd name="connsiteY4" fmla="*/ 36004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38" h="720080" extrusionOk="0">
                        <a:moveTo>
                          <a:pt x="0" y="360040"/>
                        </a:moveTo>
                        <a:cubicBezTo>
                          <a:pt x="-7157" y="144981"/>
                          <a:pt x="173699" y="-656"/>
                          <a:pt x="371069" y="0"/>
                        </a:cubicBezTo>
                        <a:cubicBezTo>
                          <a:pt x="559603" y="36726"/>
                          <a:pt x="712998" y="206914"/>
                          <a:pt x="742138" y="360040"/>
                        </a:cubicBezTo>
                        <a:cubicBezTo>
                          <a:pt x="724730" y="546682"/>
                          <a:pt x="545554" y="757755"/>
                          <a:pt x="371069" y="720080"/>
                        </a:cubicBezTo>
                        <a:cubicBezTo>
                          <a:pt x="148851" y="678853"/>
                          <a:pt x="-7774" y="515454"/>
                          <a:pt x="0" y="36004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15366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22EE-654C-B943-8C86-2C200A466377}"/>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E47A84F1-4D20-1649-AAFC-6FAF28178EF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8A30CAE-7908-0C44-8672-2595F43FADB8}"/>
              </a:ext>
            </a:extLst>
          </p:cNvPr>
          <p:cNvSpPr>
            <a:spLocks noGrp="1"/>
          </p:cNvSpPr>
          <p:nvPr>
            <p:ph type="sldNum" sz="quarter" idx="12"/>
          </p:nvPr>
        </p:nvSpPr>
        <p:spPr/>
        <p:txBody>
          <a:bodyPr/>
          <a:lstStyle/>
          <a:p>
            <a:fld id="{9D195BCC-3514-4B1B-9C18-24F3D67EC549}" type="slidenum">
              <a:rPr lang="de-DE" smtClean="0"/>
              <a:t>26</a:t>
            </a:fld>
            <a:endParaRPr lang="de-DE"/>
          </a:p>
        </p:txBody>
      </p:sp>
      <p:sp>
        <p:nvSpPr>
          <p:cNvPr id="5" name="Text Placeholder 4">
            <a:extLst>
              <a:ext uri="{FF2B5EF4-FFF2-40B4-BE49-F238E27FC236}">
                <a16:creationId xmlns:a16="http://schemas.microsoft.com/office/drawing/2014/main" id="{5AF91743-E7DE-7448-A35E-70258EF118A0}"/>
              </a:ext>
            </a:extLst>
          </p:cNvPr>
          <p:cNvSpPr>
            <a:spLocks noGrp="1"/>
          </p:cNvSpPr>
          <p:nvPr>
            <p:ph type="body" sz="quarter" idx="14"/>
          </p:nvPr>
        </p:nvSpPr>
        <p:spPr/>
        <p:txBody>
          <a:bodyPr/>
          <a:lstStyle/>
          <a:p>
            <a:r>
              <a:rPr lang="en-DE" sz="2400"/>
              <a:t>Dimensionen nicht-deskriptiver (non-propositionaler) Bedeutung:</a:t>
            </a:r>
          </a:p>
          <a:p>
            <a:pPr lvl="1"/>
            <a:r>
              <a:rPr lang="en-DE" sz="2000"/>
              <a:t>Expressivität: </a:t>
            </a:r>
            <a:r>
              <a:rPr lang="en-DE" sz="2000" i="1"/>
              <a:t>Fuck!</a:t>
            </a:r>
          </a:p>
          <a:p>
            <a:pPr lvl="1"/>
            <a:r>
              <a:rPr lang="en-DE" sz="2000"/>
              <a:t>Register, mit den Unterkategorien</a:t>
            </a:r>
          </a:p>
          <a:p>
            <a:pPr lvl="2"/>
            <a:r>
              <a:rPr lang="en-DE" sz="1800"/>
              <a:t>Feld: der Bereich, in dem der Diskurs stattfindet, z.B. wiss. Fachkommunikation vs. Laiengespräch </a:t>
            </a:r>
          </a:p>
          <a:p>
            <a:pPr lvl="2"/>
            <a:r>
              <a:rPr lang="en-DE" sz="1800"/>
              <a:t>Modalität: verschiedene "Kanäle", in denen Kommunikation stattfinden kann, z.B. gesprochene und geschriebene Modalität</a:t>
            </a:r>
          </a:p>
          <a:p>
            <a:pPr lvl="2"/>
            <a:r>
              <a:rPr lang="en-DE" sz="1800"/>
              <a:t>Stil: Formalität/Informalität einer Äußerung (</a:t>
            </a:r>
            <a:r>
              <a:rPr lang="en-DE" sz="1800" i="1"/>
              <a:t>entschlafen </a:t>
            </a:r>
            <a:r>
              <a:rPr lang="en-DE" sz="1800"/>
              <a:t>vs. </a:t>
            </a:r>
            <a:r>
              <a:rPr lang="en-DE" sz="1800" i="1"/>
              <a:t>abnippeln</a:t>
            </a:r>
            <a:r>
              <a:rPr lang="en-DE" sz="1800"/>
              <a:t>)</a:t>
            </a:r>
          </a:p>
        </p:txBody>
      </p:sp>
      <p:sp>
        <p:nvSpPr>
          <p:cNvPr id="6" name="Text Placeholder 5">
            <a:extLst>
              <a:ext uri="{FF2B5EF4-FFF2-40B4-BE49-F238E27FC236}">
                <a16:creationId xmlns:a16="http://schemas.microsoft.com/office/drawing/2014/main" id="{7F52C644-096F-FB49-A974-87C4C66C5121}"/>
              </a:ext>
            </a:extLst>
          </p:cNvPr>
          <p:cNvSpPr>
            <a:spLocks noGrp="1"/>
          </p:cNvSpPr>
          <p:nvPr>
            <p:ph type="body" sz="quarter" idx="15"/>
          </p:nvPr>
        </p:nvSpPr>
        <p:spPr/>
        <p:txBody>
          <a:bodyPr/>
          <a:lstStyle/>
          <a:p>
            <a:r>
              <a:rPr lang="en-DE"/>
              <a:t>Cruse (1986): Deskriptive / nicht-deskriptive Bedeutung</a:t>
            </a:r>
          </a:p>
        </p:txBody>
      </p:sp>
    </p:spTree>
    <p:extLst>
      <p:ext uri="{BB962C8B-B14F-4D97-AF65-F5344CB8AC3E}">
        <p14:creationId xmlns:p14="http://schemas.microsoft.com/office/powerpoint/2010/main" val="147873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835F-F6B2-344B-9C0D-7A6EC965D733}"/>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74ECC88D-47BD-B842-AB15-234470D3BD10}"/>
              </a:ext>
            </a:extLst>
          </p:cNvPr>
          <p:cNvSpPr>
            <a:spLocks noGrp="1"/>
          </p:cNvSpPr>
          <p:nvPr>
            <p:ph type="ftr" sz="quarter" idx="11"/>
          </p:nvPr>
        </p:nvSpPr>
        <p:spPr/>
        <p:txBody>
          <a:bodyPr/>
          <a:lstStyle/>
          <a:p>
            <a:r>
              <a:rPr lang="de-DE"/>
              <a:t>(Finkbeiner 2015: 10)</a:t>
            </a:r>
          </a:p>
        </p:txBody>
      </p:sp>
      <p:sp>
        <p:nvSpPr>
          <p:cNvPr id="4" name="Slide Number Placeholder 3">
            <a:extLst>
              <a:ext uri="{FF2B5EF4-FFF2-40B4-BE49-F238E27FC236}">
                <a16:creationId xmlns:a16="http://schemas.microsoft.com/office/drawing/2014/main" id="{481E7F4B-4E9B-E549-811A-FA671964459F}"/>
              </a:ext>
            </a:extLst>
          </p:cNvPr>
          <p:cNvSpPr>
            <a:spLocks noGrp="1"/>
          </p:cNvSpPr>
          <p:nvPr>
            <p:ph type="sldNum" sz="quarter" idx="12"/>
          </p:nvPr>
        </p:nvSpPr>
        <p:spPr/>
        <p:txBody>
          <a:bodyPr/>
          <a:lstStyle/>
          <a:p>
            <a:fld id="{9D195BCC-3514-4B1B-9C18-24F3D67EC549}" type="slidenum">
              <a:rPr lang="de-DE" smtClean="0"/>
              <a:t>27</a:t>
            </a:fld>
            <a:endParaRPr lang="de-DE"/>
          </a:p>
        </p:txBody>
      </p:sp>
      <p:sp>
        <p:nvSpPr>
          <p:cNvPr id="5" name="Text Placeholder 4">
            <a:extLst>
              <a:ext uri="{FF2B5EF4-FFF2-40B4-BE49-F238E27FC236}">
                <a16:creationId xmlns:a16="http://schemas.microsoft.com/office/drawing/2014/main" id="{70754FF8-4874-C747-BC07-15DCCDD670C1}"/>
              </a:ext>
            </a:extLst>
          </p:cNvPr>
          <p:cNvSpPr>
            <a:spLocks noGrp="1"/>
          </p:cNvSpPr>
          <p:nvPr>
            <p:ph type="body" sz="quarter" idx="14"/>
          </p:nvPr>
        </p:nvSpPr>
        <p:spPr/>
        <p:txBody>
          <a:bodyPr/>
          <a:lstStyle/>
          <a:p>
            <a:r>
              <a:rPr lang="en-DE"/>
              <a:t>Ariel (2010) schlägt kriterienbasierten Pragmatikbegriff vor, zentrales Kriterium: </a:t>
            </a:r>
            <a:r>
              <a:rPr lang="en-DE" b="1"/>
              <a:t>Code </a:t>
            </a:r>
            <a:r>
              <a:rPr lang="en-DE"/>
              <a:t>vs. </a:t>
            </a:r>
            <a:r>
              <a:rPr lang="en-DE" b="1"/>
              <a:t>Inferenz</a:t>
            </a:r>
            <a:endParaRPr lang="en-DE"/>
          </a:p>
          <a:p>
            <a:endParaRPr lang="en-DE"/>
          </a:p>
          <a:p>
            <a:pPr lvl="2"/>
            <a:r>
              <a:rPr lang="en-DE"/>
              <a:t>Bedeutungen, die </a:t>
            </a:r>
            <a:r>
              <a:rPr lang="en-DE" b="1"/>
              <a:t>kodiert </a:t>
            </a:r>
            <a:r>
              <a:rPr lang="en-DE"/>
              <a:t>sind, also konventionell mit einem bestimmten sprachlichen Ausdruck verknüpft, sind unter grammatischem Aspekt zu behandeln</a:t>
            </a:r>
          </a:p>
          <a:p>
            <a:pPr lvl="2"/>
            <a:endParaRPr lang="en-DE"/>
          </a:p>
          <a:p>
            <a:pPr lvl="2"/>
            <a:r>
              <a:rPr lang="en-DE"/>
              <a:t>Bedeutungen, für deren Prozesse kontextuelle </a:t>
            </a:r>
            <a:r>
              <a:rPr lang="en-DE" b="1"/>
              <a:t>Inferenzen</a:t>
            </a:r>
            <a:r>
              <a:rPr lang="en-DE"/>
              <a:t> (Schlussprozesse) nötig sind, gehören in die Pragmatik</a:t>
            </a:r>
          </a:p>
        </p:txBody>
      </p:sp>
      <p:sp>
        <p:nvSpPr>
          <p:cNvPr id="6" name="Text Placeholder 5">
            <a:extLst>
              <a:ext uri="{FF2B5EF4-FFF2-40B4-BE49-F238E27FC236}">
                <a16:creationId xmlns:a16="http://schemas.microsoft.com/office/drawing/2014/main" id="{47CA2390-2585-5342-A7E1-286F61A81E15}"/>
              </a:ext>
            </a:extLst>
          </p:cNvPr>
          <p:cNvSpPr>
            <a:spLocks noGrp="1"/>
          </p:cNvSpPr>
          <p:nvPr>
            <p:ph type="body" sz="quarter" idx="15"/>
          </p:nvPr>
        </p:nvSpPr>
        <p:spPr/>
        <p:txBody>
          <a:bodyPr/>
          <a:lstStyle/>
          <a:p>
            <a:r>
              <a:rPr lang="en-DE"/>
              <a:t>Was gehört zur Pragmatik?</a:t>
            </a:r>
          </a:p>
        </p:txBody>
      </p:sp>
    </p:spTree>
    <p:extLst>
      <p:ext uri="{BB962C8B-B14F-4D97-AF65-F5344CB8AC3E}">
        <p14:creationId xmlns:p14="http://schemas.microsoft.com/office/powerpoint/2010/main" val="381508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Pragmatik?</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195BCC-3514-4B1B-9C18-24F3D67EC549}" type="slidenum">
              <a:rPr lang="de-DE" smtClean="0"/>
              <a:t>28</a:t>
            </a:fld>
            <a:endParaRPr lang="de-DE"/>
          </a:p>
        </p:txBody>
      </p:sp>
      <p:sp>
        <p:nvSpPr>
          <p:cNvPr id="5" name="Textplatzhalter 4"/>
          <p:cNvSpPr>
            <a:spLocks noGrp="1"/>
          </p:cNvSpPr>
          <p:nvPr>
            <p:ph type="body" sz="quarter" idx="14"/>
          </p:nvPr>
        </p:nvSpPr>
        <p:spPr/>
        <p:txBody>
          <a:bodyPr/>
          <a:lstStyle/>
          <a:p>
            <a:r>
              <a:rPr lang="de-DE" sz="1800"/>
              <a:t>„Pragmatics is a general functional perspective on (any aspect of) language, i.e. (...) an approach to language which takes into account the full complexity of its cognitive, social, and cultural (i.e. ‚meaningful‘) functioning in the lives of human beings.“ (Verschueren 1995, zit. nach Meibauer 2001)</a:t>
            </a:r>
          </a:p>
          <a:p>
            <a:r>
              <a:rPr lang="en-US" sz="1800"/>
              <a:t>"Pragmatics is concerned with speaker meanings, and explores how speakers express and hearers infer meanings that go beyond the usual meanings of the signals involved." (Cummins 2019: 13)</a:t>
            </a:r>
          </a:p>
          <a:p>
            <a:r>
              <a:rPr lang="de-DE" sz="1800" b="1" dirty="0"/>
              <a:t>Die Pragmatik beschäftigt sich mit dem Hervorbringen und dem Verstehen von Bedeutung im Kontext.</a:t>
            </a:r>
          </a:p>
          <a:p>
            <a:pPr marL="0" indent="0">
              <a:buNone/>
            </a:pPr>
            <a:endParaRPr lang="de-DE" sz="1800" dirty="0"/>
          </a:p>
        </p:txBody>
      </p:sp>
      <p:sp>
        <p:nvSpPr>
          <p:cNvPr id="6" name="Textplatzhalter 5"/>
          <p:cNvSpPr>
            <a:spLocks noGrp="1"/>
          </p:cNvSpPr>
          <p:nvPr>
            <p:ph type="body" sz="quarter" idx="15"/>
          </p:nvPr>
        </p:nvSpPr>
        <p:spPr/>
        <p:txBody>
          <a:bodyPr/>
          <a:lstStyle/>
          <a:p>
            <a:r>
              <a:rPr lang="de-DE" dirty="0"/>
              <a:t>Gegenstand</a:t>
            </a:r>
          </a:p>
        </p:txBody>
      </p:sp>
    </p:spTree>
    <p:custDataLst>
      <p:tags r:id="rId1"/>
    </p:custDataLst>
    <p:extLst>
      <p:ext uri="{BB962C8B-B14F-4D97-AF65-F5344CB8AC3E}">
        <p14:creationId xmlns:p14="http://schemas.microsoft.com/office/powerpoint/2010/main" val="38481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C1F-2440-2A4F-B55D-C66357F75D65}"/>
              </a:ext>
            </a:extLst>
          </p:cNvPr>
          <p:cNvSpPr>
            <a:spLocks noGrp="1"/>
          </p:cNvSpPr>
          <p:nvPr>
            <p:ph type="title"/>
          </p:nvPr>
        </p:nvSpPr>
        <p:spPr/>
        <p:txBody>
          <a:bodyPr/>
          <a:lstStyle/>
          <a:p>
            <a:r>
              <a:rPr lang="en-DE"/>
              <a:t>Pragmatiktheorien</a:t>
            </a:r>
          </a:p>
        </p:txBody>
      </p:sp>
      <p:sp>
        <p:nvSpPr>
          <p:cNvPr id="3" name="Footer Placeholder 2">
            <a:extLst>
              <a:ext uri="{FF2B5EF4-FFF2-40B4-BE49-F238E27FC236}">
                <a16:creationId xmlns:a16="http://schemas.microsoft.com/office/drawing/2014/main" id="{EFB07BEF-3F3C-4746-ADDB-72D0245F4C5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8638F52-2ACE-B746-B53E-1BF0A20B52FF}"/>
              </a:ext>
            </a:extLst>
          </p:cNvPr>
          <p:cNvSpPr>
            <a:spLocks noGrp="1"/>
          </p:cNvSpPr>
          <p:nvPr>
            <p:ph type="sldNum" sz="quarter" idx="12"/>
          </p:nvPr>
        </p:nvSpPr>
        <p:spPr/>
        <p:txBody>
          <a:bodyPr/>
          <a:lstStyle/>
          <a:p>
            <a:fld id="{9D195BCC-3514-4B1B-9C18-24F3D67EC549}" type="slidenum">
              <a:rPr lang="de-DE" smtClean="0"/>
              <a:t>29</a:t>
            </a:fld>
            <a:endParaRPr lang="de-DE"/>
          </a:p>
        </p:txBody>
      </p:sp>
      <p:sp>
        <p:nvSpPr>
          <p:cNvPr id="5" name="Text Placeholder 4">
            <a:extLst>
              <a:ext uri="{FF2B5EF4-FFF2-40B4-BE49-F238E27FC236}">
                <a16:creationId xmlns:a16="http://schemas.microsoft.com/office/drawing/2014/main" id="{8CF28E74-A93F-BD46-8F8A-4FDF8A37AE51}"/>
              </a:ext>
            </a:extLst>
          </p:cNvPr>
          <p:cNvSpPr>
            <a:spLocks noGrp="1"/>
          </p:cNvSpPr>
          <p:nvPr>
            <p:ph type="body" sz="quarter" idx="14"/>
          </p:nvPr>
        </p:nvSpPr>
        <p:spPr/>
        <p:txBody>
          <a:bodyPr/>
          <a:lstStyle/>
          <a:p>
            <a:r>
              <a:rPr lang="de-DE"/>
              <a:t>... versuchen das Verhältnis zwischen den unterschiedlichen Bedeutungen von „Bedeutung“ auszuloten</a:t>
            </a:r>
          </a:p>
          <a:p>
            <a:r>
              <a:rPr lang="de-DE"/>
              <a:t>... versuchen zu erklären, wie wir Sprache verstehen und gebrauchen</a:t>
            </a:r>
          </a:p>
          <a:p>
            <a:r>
              <a:rPr lang="de-DE"/>
              <a:t>... versuchen zu erklären, warum wir auch das verstehen, was nicht gesagt worden ist.</a:t>
            </a:r>
          </a:p>
          <a:p>
            <a:endParaRPr lang="en-DE"/>
          </a:p>
        </p:txBody>
      </p:sp>
      <p:sp>
        <p:nvSpPr>
          <p:cNvPr id="6" name="Text Placeholder 5">
            <a:extLst>
              <a:ext uri="{FF2B5EF4-FFF2-40B4-BE49-F238E27FC236}">
                <a16:creationId xmlns:a16="http://schemas.microsoft.com/office/drawing/2014/main" id="{23189AB7-989A-634A-B6C3-8884B97D3434}"/>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151281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17D7-377A-D54D-AAFB-6A7D8F87A540}"/>
              </a:ext>
            </a:extLst>
          </p:cNvPr>
          <p:cNvSpPr>
            <a:spLocks noGrp="1"/>
          </p:cNvSpPr>
          <p:nvPr>
            <p:ph type="title"/>
          </p:nvPr>
        </p:nvSpPr>
        <p:spPr/>
        <p:txBody>
          <a:bodyPr/>
          <a:lstStyle/>
          <a:p>
            <a:r>
              <a:rPr lang="en-DE"/>
              <a:t>Semantik </a:t>
            </a:r>
            <a:r>
              <a:rPr lang="en-DE" i="1"/>
              <a:t>in a nutshell</a:t>
            </a:r>
            <a:endParaRPr lang="en-DE"/>
          </a:p>
        </p:txBody>
      </p:sp>
      <p:sp>
        <p:nvSpPr>
          <p:cNvPr id="3" name="Footer Placeholder 2">
            <a:extLst>
              <a:ext uri="{FF2B5EF4-FFF2-40B4-BE49-F238E27FC236}">
                <a16:creationId xmlns:a16="http://schemas.microsoft.com/office/drawing/2014/main" id="{71640ABC-99D7-AB4A-8671-491E55DF96F5}"/>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75251517-92AD-BD4C-A642-6E0E3865F6FE}"/>
              </a:ext>
            </a:extLst>
          </p:cNvPr>
          <p:cNvSpPr>
            <a:spLocks noGrp="1"/>
          </p:cNvSpPr>
          <p:nvPr>
            <p:ph type="sldNum" sz="quarter" idx="12"/>
          </p:nvPr>
        </p:nvSpPr>
        <p:spPr/>
        <p:txBody>
          <a:bodyPr/>
          <a:lstStyle/>
          <a:p>
            <a:fld id="{9D195BCC-3514-4B1B-9C18-24F3D67EC549}" type="slidenum">
              <a:rPr lang="de-DE" smtClean="0"/>
              <a:t>3</a:t>
            </a:fld>
            <a:endParaRPr lang="de-DE"/>
          </a:p>
        </p:txBody>
      </p:sp>
      <p:sp>
        <p:nvSpPr>
          <p:cNvPr id="5" name="Text Placeholder 4">
            <a:extLst>
              <a:ext uri="{FF2B5EF4-FFF2-40B4-BE49-F238E27FC236}">
                <a16:creationId xmlns:a16="http://schemas.microsoft.com/office/drawing/2014/main" id="{2C6D7FBA-97F4-1E42-9765-D43F36BA450E}"/>
              </a:ext>
            </a:extLst>
          </p:cNvPr>
          <p:cNvSpPr>
            <a:spLocks noGrp="1"/>
          </p:cNvSpPr>
          <p:nvPr>
            <p:ph type="body" sz="quarter" idx="14"/>
          </p:nvPr>
        </p:nvSpPr>
        <p:spPr/>
        <p:txBody>
          <a:bodyPr/>
          <a:lstStyle/>
          <a:p>
            <a:r>
              <a:rPr lang="en-DE" sz="1600" b="1"/>
              <a:t>Intension: </a:t>
            </a:r>
            <a:r>
              <a:rPr lang="en-DE" sz="1600"/>
              <a:t>deskriptive Bedeutung eines Begriffs; entspricht den semant. Merkmalen, die ihn charakterisieren (z.B. </a:t>
            </a:r>
            <a:r>
              <a:rPr lang="en-DE" sz="1600" i="1"/>
              <a:t>Bundeskanzler</a:t>
            </a:r>
            <a:r>
              <a:rPr lang="en-DE" sz="1600"/>
              <a:t>: Regierungschef, hat Richtlinienkompetenz, .....)</a:t>
            </a:r>
            <a:endParaRPr lang="en-DE" sz="1600" b="1"/>
          </a:p>
          <a:p>
            <a:r>
              <a:rPr lang="en-DE" sz="1600" b="1"/>
              <a:t>Extension</a:t>
            </a:r>
            <a:r>
              <a:rPr lang="en-DE" sz="1600"/>
              <a:t>: Klasse der Elemente, die ein sprachlicher Ausdruck bezeichnet (z.B. </a:t>
            </a:r>
            <a:r>
              <a:rPr lang="en-DE" sz="1600" i="1"/>
              <a:t>Präsident der USA: </a:t>
            </a:r>
            <a:r>
              <a:rPr lang="en-DE" sz="1600"/>
              <a:t>Joe Biden)</a:t>
            </a:r>
            <a:endParaRPr lang="en-DE" sz="1600" b="1"/>
          </a:p>
          <a:p>
            <a:r>
              <a:rPr lang="en-DE" sz="1600" b="1"/>
              <a:t>Prädikat</a:t>
            </a:r>
            <a:r>
              <a:rPr lang="en-DE" sz="1600"/>
              <a:t>: Konzept, das auf ein oder mehrere Argumente angewendet wird – z.B. </a:t>
            </a:r>
            <a:r>
              <a:rPr lang="en-DE" sz="1600" i="1"/>
              <a:t>Elke lacht: </a:t>
            </a:r>
            <a:r>
              <a:rPr lang="en-DE" sz="1600" cap="small"/>
              <a:t>lachen</a:t>
            </a:r>
            <a:r>
              <a:rPr lang="en-DE" sz="1600"/>
              <a:t>(Elke)</a:t>
            </a:r>
            <a:endParaRPr lang="en-DE" sz="1600" b="1"/>
          </a:p>
          <a:p>
            <a:r>
              <a:rPr lang="en-DE" sz="1600" b="1"/>
              <a:t>Prädikation: </a:t>
            </a:r>
            <a:r>
              <a:rPr lang="en-DE" sz="1600"/>
              <a:t>sprachlicher Ausdruck, der auf eine Proposition referieren kann (</a:t>
            </a:r>
            <a:r>
              <a:rPr lang="en-DE" sz="1600" i="1"/>
              <a:t>der Stift schreibt / zerbricht / ...</a:t>
            </a:r>
            <a:r>
              <a:rPr lang="en-DE" sz="1600"/>
              <a:t>)</a:t>
            </a:r>
            <a:endParaRPr lang="en-DE" sz="1600" b="1"/>
          </a:p>
        </p:txBody>
      </p:sp>
      <p:sp>
        <p:nvSpPr>
          <p:cNvPr id="6" name="Text Placeholder 5">
            <a:extLst>
              <a:ext uri="{FF2B5EF4-FFF2-40B4-BE49-F238E27FC236}">
                <a16:creationId xmlns:a16="http://schemas.microsoft.com/office/drawing/2014/main" id="{9ADB9DA5-8576-2C47-8641-11B700453216}"/>
              </a:ext>
            </a:extLst>
          </p:cNvPr>
          <p:cNvSpPr>
            <a:spLocks noGrp="1"/>
          </p:cNvSpPr>
          <p:nvPr>
            <p:ph type="body" sz="quarter" idx="15"/>
          </p:nvPr>
        </p:nvSpPr>
        <p:spPr/>
        <p:txBody>
          <a:bodyPr/>
          <a:lstStyle/>
          <a:p>
            <a:r>
              <a:rPr lang="en-DE"/>
              <a:t>Wichtige Termini (I)</a:t>
            </a:r>
          </a:p>
        </p:txBody>
      </p:sp>
    </p:spTree>
    <p:extLst>
      <p:ext uri="{BB962C8B-B14F-4D97-AF65-F5344CB8AC3E}">
        <p14:creationId xmlns:p14="http://schemas.microsoft.com/office/powerpoint/2010/main" val="2314299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6CA-427F-7748-A7A5-26D912537FE6}"/>
              </a:ext>
            </a:extLst>
          </p:cNvPr>
          <p:cNvSpPr>
            <a:spLocks noGrp="1"/>
          </p:cNvSpPr>
          <p:nvPr>
            <p:ph type="title"/>
          </p:nvPr>
        </p:nvSpPr>
        <p:spPr/>
        <p:txBody>
          <a:bodyPr/>
          <a:lstStyle/>
          <a:p>
            <a:r>
              <a:rPr lang="en-DE"/>
              <a:t>Pragmatiktheorien</a:t>
            </a:r>
          </a:p>
        </p:txBody>
      </p:sp>
      <p:sp>
        <p:nvSpPr>
          <p:cNvPr id="3" name="Footer Placeholder 2">
            <a:extLst>
              <a:ext uri="{FF2B5EF4-FFF2-40B4-BE49-F238E27FC236}">
                <a16:creationId xmlns:a16="http://schemas.microsoft.com/office/drawing/2014/main" id="{7839FC2F-F88B-224B-B151-484891065C2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2C28825-9295-8146-912D-E8BD59387883}"/>
              </a:ext>
            </a:extLst>
          </p:cNvPr>
          <p:cNvSpPr>
            <a:spLocks noGrp="1"/>
          </p:cNvSpPr>
          <p:nvPr>
            <p:ph type="sldNum" sz="quarter" idx="12"/>
          </p:nvPr>
        </p:nvSpPr>
        <p:spPr/>
        <p:txBody>
          <a:bodyPr/>
          <a:lstStyle/>
          <a:p>
            <a:fld id="{9D195BCC-3514-4B1B-9C18-24F3D67EC549}" type="slidenum">
              <a:rPr lang="de-DE" smtClean="0"/>
              <a:t>30</a:t>
            </a:fld>
            <a:endParaRPr lang="de-DE"/>
          </a:p>
        </p:txBody>
      </p:sp>
      <p:sp>
        <p:nvSpPr>
          <p:cNvPr id="6" name="Text Placeholder 5">
            <a:extLst>
              <a:ext uri="{FF2B5EF4-FFF2-40B4-BE49-F238E27FC236}">
                <a16:creationId xmlns:a16="http://schemas.microsoft.com/office/drawing/2014/main" id="{A1160BD1-DC1A-0646-8E9B-B54F8FAB5657}"/>
              </a:ext>
            </a:extLst>
          </p:cNvPr>
          <p:cNvSpPr>
            <a:spLocks noGrp="1"/>
          </p:cNvSpPr>
          <p:nvPr>
            <p:ph type="body" sz="quarter" idx="15"/>
          </p:nvPr>
        </p:nvSpPr>
        <p:spPr/>
        <p:txBody>
          <a:bodyPr/>
          <a:lstStyle/>
          <a:p>
            <a:r>
              <a:rPr lang="en-DE"/>
              <a:t>Grobe Untergliederung</a:t>
            </a:r>
          </a:p>
        </p:txBody>
      </p:sp>
      <p:sp>
        <p:nvSpPr>
          <p:cNvPr id="7" name="Rounded Rectangle 6">
            <a:extLst>
              <a:ext uri="{FF2B5EF4-FFF2-40B4-BE49-F238E27FC236}">
                <a16:creationId xmlns:a16="http://schemas.microsoft.com/office/drawing/2014/main" id="{E56BBD43-3DBC-B046-884D-0D201F4E16DD}"/>
              </a:ext>
            </a:extLst>
          </p:cNvPr>
          <p:cNvSpPr/>
          <p:nvPr/>
        </p:nvSpPr>
        <p:spPr>
          <a:xfrm>
            <a:off x="4023111" y="1913959"/>
            <a:ext cx="3213185" cy="5760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a:t>Griceanische Ansätze</a:t>
            </a:r>
          </a:p>
        </p:txBody>
      </p:sp>
      <p:sp>
        <p:nvSpPr>
          <p:cNvPr id="8" name="Rounded Rectangle 7">
            <a:extLst>
              <a:ext uri="{FF2B5EF4-FFF2-40B4-BE49-F238E27FC236}">
                <a16:creationId xmlns:a16="http://schemas.microsoft.com/office/drawing/2014/main" id="{B1572032-3EC7-CC4D-B54F-2BD8ADB782EA}"/>
              </a:ext>
            </a:extLst>
          </p:cNvPr>
          <p:cNvSpPr/>
          <p:nvPr/>
        </p:nvSpPr>
        <p:spPr>
          <a:xfrm>
            <a:off x="2699792" y="3222997"/>
            <a:ext cx="2952328" cy="576064"/>
          </a:xfrm>
          <a:prstGeom prst="round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a:t>Neo-Griceanische Ansätze</a:t>
            </a:r>
          </a:p>
        </p:txBody>
      </p:sp>
      <p:sp>
        <p:nvSpPr>
          <p:cNvPr id="9" name="TextBox 8">
            <a:extLst>
              <a:ext uri="{FF2B5EF4-FFF2-40B4-BE49-F238E27FC236}">
                <a16:creationId xmlns:a16="http://schemas.microsoft.com/office/drawing/2014/main" id="{6543F62F-CCCC-744C-A587-2B8DDE0B12AB}"/>
              </a:ext>
            </a:extLst>
          </p:cNvPr>
          <p:cNvSpPr txBox="1"/>
          <p:nvPr/>
        </p:nvSpPr>
        <p:spPr>
          <a:xfrm>
            <a:off x="204199" y="2032237"/>
            <a:ext cx="2156360" cy="300210"/>
          </a:xfrm>
          <a:prstGeom prst="rect">
            <a:avLst/>
          </a:prstGeom>
          <a:noFill/>
        </p:spPr>
        <p:txBody>
          <a:bodyPr wrap="none" rtlCol="0">
            <a:spAutoFit/>
          </a:bodyPr>
          <a:lstStyle/>
          <a:p>
            <a:pPr algn="l"/>
            <a:r>
              <a:rPr lang="en-DE" dirty="0" err="1"/>
              <a:t>Bedeutungsminimalismus</a:t>
            </a:r>
          </a:p>
        </p:txBody>
      </p:sp>
      <p:sp>
        <p:nvSpPr>
          <p:cNvPr id="10" name="TextBox 9">
            <a:extLst>
              <a:ext uri="{FF2B5EF4-FFF2-40B4-BE49-F238E27FC236}">
                <a16:creationId xmlns:a16="http://schemas.microsoft.com/office/drawing/2014/main" id="{7EAA20EB-4258-0445-8795-4F779B774AF7}"/>
              </a:ext>
            </a:extLst>
          </p:cNvPr>
          <p:cNvSpPr txBox="1"/>
          <p:nvPr/>
        </p:nvSpPr>
        <p:spPr>
          <a:xfrm>
            <a:off x="204199" y="3360924"/>
            <a:ext cx="1454244" cy="300210"/>
          </a:xfrm>
          <a:prstGeom prst="rect">
            <a:avLst/>
          </a:prstGeom>
          <a:noFill/>
        </p:spPr>
        <p:txBody>
          <a:bodyPr wrap="none" rtlCol="0">
            <a:spAutoFit/>
          </a:bodyPr>
          <a:lstStyle/>
          <a:p>
            <a:pPr algn="l"/>
            <a:r>
              <a:rPr lang="en-DE" dirty="0" err="1"/>
              <a:t>Kontextualismus</a:t>
            </a:r>
          </a:p>
        </p:txBody>
      </p:sp>
      <p:sp>
        <p:nvSpPr>
          <p:cNvPr id="11" name="Rounded Rectangle 10">
            <a:extLst>
              <a:ext uri="{FF2B5EF4-FFF2-40B4-BE49-F238E27FC236}">
                <a16:creationId xmlns:a16="http://schemas.microsoft.com/office/drawing/2014/main" id="{4E6EB562-B4A8-1D4F-95E1-887D385CD35F}"/>
              </a:ext>
            </a:extLst>
          </p:cNvPr>
          <p:cNvSpPr/>
          <p:nvPr/>
        </p:nvSpPr>
        <p:spPr>
          <a:xfrm>
            <a:off x="5987473" y="3222997"/>
            <a:ext cx="2952328" cy="5760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a:t>Relevanztheorie</a:t>
            </a:r>
          </a:p>
        </p:txBody>
      </p:sp>
      <p:cxnSp>
        <p:nvCxnSpPr>
          <p:cNvPr id="13" name="Straight Arrow Connector 12">
            <a:extLst>
              <a:ext uri="{FF2B5EF4-FFF2-40B4-BE49-F238E27FC236}">
                <a16:creationId xmlns:a16="http://schemas.microsoft.com/office/drawing/2014/main" id="{B6280D72-5CDA-E84E-8B22-D215FDA98799}"/>
              </a:ext>
            </a:extLst>
          </p:cNvPr>
          <p:cNvCxnSpPr>
            <a:stCxn id="7" idx="2"/>
            <a:endCxn id="8" idx="0"/>
          </p:cNvCxnSpPr>
          <p:nvPr/>
        </p:nvCxnSpPr>
        <p:spPr>
          <a:xfrm flipH="1">
            <a:off x="4175956" y="2490023"/>
            <a:ext cx="1453748" cy="732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2E35693-4E60-5C47-A594-C75CF91B4A76}"/>
              </a:ext>
            </a:extLst>
          </p:cNvPr>
          <p:cNvCxnSpPr>
            <a:cxnSpLocks/>
            <a:stCxn id="7" idx="2"/>
            <a:endCxn id="11" idx="0"/>
          </p:cNvCxnSpPr>
          <p:nvPr/>
        </p:nvCxnSpPr>
        <p:spPr>
          <a:xfrm>
            <a:off x="5629704" y="2490023"/>
            <a:ext cx="1833933" cy="732974"/>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206DB31-C144-1240-BF5A-055596C0C2A9}"/>
              </a:ext>
            </a:extLst>
          </p:cNvPr>
          <p:cNvCxnSpPr>
            <a:cxnSpLocks/>
            <a:endCxn id="11" idx="1"/>
          </p:cNvCxnSpPr>
          <p:nvPr/>
        </p:nvCxnSpPr>
        <p:spPr>
          <a:xfrm>
            <a:off x="5652120" y="3511029"/>
            <a:ext cx="335353" cy="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407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380B480E-373E-481E-B2FF-4782CAA21BD4}"/>
              </a:ext>
            </a:extLst>
          </p:cNvPr>
          <p:cNvSpPr/>
          <p:nvPr/>
        </p:nvSpPr>
        <p:spPr bwMode="auto">
          <a:xfrm>
            <a:off x="399397" y="2502917"/>
            <a:ext cx="8421075" cy="8640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350" dirty="0">
                <a:solidFill>
                  <a:schemeClr val="tx1"/>
                </a:solidFill>
              </a:rPr>
              <a:t>Kategorien</a:t>
            </a:r>
          </a:p>
        </p:txBody>
      </p:sp>
      <p:sp>
        <p:nvSpPr>
          <p:cNvPr id="2" name="Titel 1">
            <a:extLst>
              <a:ext uri="{FF2B5EF4-FFF2-40B4-BE49-F238E27FC236}">
                <a16:creationId xmlns:a16="http://schemas.microsoft.com/office/drawing/2014/main" id="{748A2709-8F5D-48D8-A9CC-FF561EA32246}"/>
              </a:ext>
            </a:extLst>
          </p:cNvPr>
          <p:cNvSpPr>
            <a:spLocks noGrp="1"/>
          </p:cNvSpPr>
          <p:nvPr>
            <p:ph type="title"/>
          </p:nvPr>
        </p:nvSpPr>
        <p:spPr/>
        <p:txBody>
          <a:bodyPr/>
          <a:lstStyle/>
          <a:p>
            <a:r>
              <a:rPr lang="de-DE" dirty="0"/>
              <a:t>Kooperationsprinzip nach Grice</a:t>
            </a:r>
          </a:p>
        </p:txBody>
      </p:sp>
      <p:sp>
        <p:nvSpPr>
          <p:cNvPr id="3" name="Fußzeilenplatzhalter 2">
            <a:extLst>
              <a:ext uri="{FF2B5EF4-FFF2-40B4-BE49-F238E27FC236}">
                <a16:creationId xmlns:a16="http://schemas.microsoft.com/office/drawing/2014/main" id="{8E701E68-584A-45D5-9F08-6AA814B79D2C}"/>
              </a:ext>
            </a:extLst>
          </p:cNvPr>
          <p:cNvSpPr>
            <a:spLocks noGrp="1"/>
          </p:cNvSpPr>
          <p:nvPr>
            <p:ph type="ftr" sz="quarter" idx="11"/>
          </p:nvPr>
        </p:nvSpPr>
        <p:spPr/>
        <p:txBody>
          <a:bodyPr/>
          <a:lstStyle/>
          <a:p>
            <a:pPr>
              <a:defRPr/>
            </a:pPr>
            <a:endParaRPr lang="de-DE"/>
          </a:p>
        </p:txBody>
      </p:sp>
      <p:sp>
        <p:nvSpPr>
          <p:cNvPr id="4" name="Foliennummernplatzhalter 3">
            <a:extLst>
              <a:ext uri="{FF2B5EF4-FFF2-40B4-BE49-F238E27FC236}">
                <a16:creationId xmlns:a16="http://schemas.microsoft.com/office/drawing/2014/main" id="{EA265A37-E64E-4CB9-B87F-298E7FA34D55}"/>
              </a:ext>
            </a:extLst>
          </p:cNvPr>
          <p:cNvSpPr>
            <a:spLocks noGrp="1"/>
          </p:cNvSpPr>
          <p:nvPr>
            <p:ph type="sldNum" sz="quarter" idx="12"/>
          </p:nvPr>
        </p:nvSpPr>
        <p:spPr/>
        <p:txBody>
          <a:bodyPr/>
          <a:lstStyle/>
          <a:p>
            <a:pPr>
              <a:defRPr/>
            </a:pPr>
            <a:fld id="{9D195BCC-3514-4B1B-9C18-24F3D67EC549}" type="slidenum">
              <a:rPr lang="de-DE" smtClean="0"/>
              <a:t>31</a:t>
            </a:fld>
            <a:endParaRPr lang="de-DE"/>
          </a:p>
        </p:txBody>
      </p:sp>
      <p:graphicFrame>
        <p:nvGraphicFramePr>
          <p:cNvPr id="7" name="Diagramm 6">
            <a:extLst>
              <a:ext uri="{FF2B5EF4-FFF2-40B4-BE49-F238E27FC236}">
                <a16:creationId xmlns:a16="http://schemas.microsoft.com/office/drawing/2014/main" id="{C9D1BABE-DF1F-4B30-B631-CB086B5DC0B7}"/>
              </a:ext>
            </a:extLst>
          </p:cNvPr>
          <p:cNvGraphicFramePr/>
          <p:nvPr/>
        </p:nvGraphicFramePr>
        <p:xfrm>
          <a:off x="741376" y="829980"/>
          <a:ext cx="7016978" cy="357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hteck 25">
            <a:extLst>
              <a:ext uri="{FF2B5EF4-FFF2-40B4-BE49-F238E27FC236}">
                <a16:creationId xmlns:a16="http://schemas.microsoft.com/office/drawing/2014/main" id="{5894A995-1F3E-4724-B6A8-826C310A231F}"/>
              </a:ext>
            </a:extLst>
          </p:cNvPr>
          <p:cNvSpPr/>
          <p:nvPr/>
        </p:nvSpPr>
        <p:spPr bwMode="auto">
          <a:xfrm>
            <a:off x="399397" y="3745438"/>
            <a:ext cx="8421075" cy="6296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Konversationsmaximen</a:t>
            </a:r>
            <a:endParaRPr lang="de-DE" sz="1800" dirty="0">
              <a:solidFill>
                <a:schemeClr val="tx1"/>
              </a:solidFill>
            </a:endParaRPr>
          </a:p>
        </p:txBody>
      </p:sp>
    </p:spTree>
    <p:custDataLst>
      <p:tags r:id="rId1"/>
    </p:custDataLst>
    <p:extLst>
      <p:ext uri="{BB962C8B-B14F-4D97-AF65-F5344CB8AC3E}">
        <p14:creationId xmlns:p14="http://schemas.microsoft.com/office/powerpoint/2010/main" val="247849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0EEC-E57F-6E4E-8530-409237528FC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5D89ADDF-6EB8-AE40-81A6-16F244DF4F1E}"/>
              </a:ext>
            </a:extLst>
          </p:cNvPr>
          <p:cNvSpPr>
            <a:spLocks noGrp="1"/>
          </p:cNvSpPr>
          <p:nvPr>
            <p:ph type="ftr" sz="quarter" idx="11"/>
          </p:nvPr>
        </p:nvSpPr>
        <p:spPr/>
        <p:txBody>
          <a:bodyPr/>
          <a:lstStyle/>
          <a:p>
            <a:r>
              <a:rPr lang="de-DE"/>
              <a:t>(Saaed 2015)</a:t>
            </a:r>
          </a:p>
        </p:txBody>
      </p:sp>
      <p:sp>
        <p:nvSpPr>
          <p:cNvPr id="4" name="Slide Number Placeholder 3">
            <a:extLst>
              <a:ext uri="{FF2B5EF4-FFF2-40B4-BE49-F238E27FC236}">
                <a16:creationId xmlns:a16="http://schemas.microsoft.com/office/drawing/2014/main" id="{E8861AC7-2674-D44C-9625-E15B20760FE3}"/>
              </a:ext>
            </a:extLst>
          </p:cNvPr>
          <p:cNvSpPr>
            <a:spLocks noGrp="1"/>
          </p:cNvSpPr>
          <p:nvPr>
            <p:ph type="sldNum" sz="quarter" idx="12"/>
          </p:nvPr>
        </p:nvSpPr>
        <p:spPr/>
        <p:txBody>
          <a:bodyPr/>
          <a:lstStyle/>
          <a:p>
            <a:fld id="{9D195BCC-3514-4B1B-9C18-24F3D67EC549}" type="slidenum">
              <a:rPr lang="de-DE" smtClean="0"/>
              <a:t>32</a:t>
            </a:fld>
            <a:endParaRPr lang="de-DE"/>
          </a:p>
        </p:txBody>
      </p:sp>
      <p:sp>
        <p:nvSpPr>
          <p:cNvPr id="5" name="Text Placeholder 4">
            <a:extLst>
              <a:ext uri="{FF2B5EF4-FFF2-40B4-BE49-F238E27FC236}">
                <a16:creationId xmlns:a16="http://schemas.microsoft.com/office/drawing/2014/main" id="{8E830813-AD98-FE4E-BDA4-93423ACB831C}"/>
              </a:ext>
            </a:extLst>
          </p:cNvPr>
          <p:cNvSpPr>
            <a:spLocks noGrp="1"/>
          </p:cNvSpPr>
          <p:nvPr>
            <p:ph type="body" sz="quarter" idx="14"/>
          </p:nvPr>
        </p:nvSpPr>
        <p:spPr/>
        <p:txBody>
          <a:bodyPr/>
          <a:lstStyle/>
          <a:p>
            <a:r>
              <a:rPr lang="en-DE"/>
              <a:t>Laurence Horn (z.B. 1984) überführt Gricesche Maximen in zwei einfache Prinzipien:</a:t>
            </a:r>
          </a:p>
          <a:p>
            <a:endParaRPr lang="en-DE"/>
          </a:p>
          <a:p>
            <a:endParaRPr lang="en-DE"/>
          </a:p>
          <a:p>
            <a:r>
              <a:rPr lang="en-DE">
                <a:solidFill>
                  <a:srgbClr val="0070C0"/>
                </a:solidFill>
              </a:rPr>
              <a:t>Q-Prinzip</a:t>
            </a:r>
            <a:r>
              <a:rPr lang="en-DE"/>
              <a:t>: Mache deinen Beitrag ausreichend informativ (</a:t>
            </a:r>
            <a:r>
              <a:rPr lang="en-DE" i="1"/>
              <a:t>sufficient</a:t>
            </a:r>
            <a:r>
              <a:rPr lang="en-DE"/>
              <a:t>); sage so viel wie du kannst (soweit es das R-Prinzip erfordert)</a:t>
            </a:r>
          </a:p>
          <a:p>
            <a:r>
              <a:rPr lang="en-DE">
                <a:solidFill>
                  <a:srgbClr val="0070C0"/>
                </a:solidFill>
              </a:rPr>
              <a:t>R-Prinzip</a:t>
            </a:r>
            <a:r>
              <a:rPr lang="en-DE"/>
              <a:t>: Mache deinen Beitrag notwendig; sage nicht mehr, als du sagen musst (in Anbetracht des Q-Prinzips)</a:t>
            </a:r>
          </a:p>
        </p:txBody>
      </p:sp>
      <p:sp>
        <p:nvSpPr>
          <p:cNvPr id="6" name="Text Placeholder 5">
            <a:extLst>
              <a:ext uri="{FF2B5EF4-FFF2-40B4-BE49-F238E27FC236}">
                <a16:creationId xmlns:a16="http://schemas.microsoft.com/office/drawing/2014/main" id="{5330A31B-4A37-CC4D-A986-360863B64B5F}"/>
              </a:ext>
            </a:extLst>
          </p:cNvPr>
          <p:cNvSpPr>
            <a:spLocks noGrp="1"/>
          </p:cNvSpPr>
          <p:nvPr>
            <p:ph type="body" sz="quarter" idx="15"/>
          </p:nvPr>
        </p:nvSpPr>
        <p:spPr/>
        <p:txBody>
          <a:bodyPr/>
          <a:lstStyle/>
          <a:p>
            <a:r>
              <a:rPr lang="en-DE"/>
              <a:t>Kontextualismus: Neo-Griceanische Ansätze</a:t>
            </a:r>
          </a:p>
        </p:txBody>
      </p:sp>
      <p:sp>
        <p:nvSpPr>
          <p:cNvPr id="7" name="Rounded Rectangular Callout 6">
            <a:extLst>
              <a:ext uri="{FF2B5EF4-FFF2-40B4-BE49-F238E27FC236}">
                <a16:creationId xmlns:a16="http://schemas.microsoft.com/office/drawing/2014/main" id="{1498027C-48D0-1146-A99C-62BDF677AAE3}"/>
              </a:ext>
            </a:extLst>
          </p:cNvPr>
          <p:cNvSpPr/>
          <p:nvPr/>
        </p:nvSpPr>
        <p:spPr>
          <a:xfrm>
            <a:off x="1475656" y="2286893"/>
            <a:ext cx="2736304" cy="504056"/>
          </a:xfrm>
          <a:prstGeom prst="wedgeRoundRectCallout">
            <a:avLst>
              <a:gd name="adj1" fmla="val -70709"/>
              <a:gd name="adj2" fmla="val 6520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a:latin typeface="Ink Free" panose="03080402000500000000" pitchFamily="66" charset="0"/>
              </a:rPr>
              <a:t>Qualität/Quantität</a:t>
            </a:r>
          </a:p>
        </p:txBody>
      </p:sp>
      <p:sp>
        <p:nvSpPr>
          <p:cNvPr id="8" name="Rounded Rectangular Callout 7">
            <a:extLst>
              <a:ext uri="{FF2B5EF4-FFF2-40B4-BE49-F238E27FC236}">
                <a16:creationId xmlns:a16="http://schemas.microsoft.com/office/drawing/2014/main" id="{935653EA-722A-1A46-BDAB-8D029BE60467}"/>
              </a:ext>
            </a:extLst>
          </p:cNvPr>
          <p:cNvSpPr/>
          <p:nvPr/>
        </p:nvSpPr>
        <p:spPr>
          <a:xfrm>
            <a:off x="1475656" y="4314884"/>
            <a:ext cx="2736304" cy="504056"/>
          </a:xfrm>
          <a:prstGeom prst="wedgeRoundRectCallout">
            <a:avLst>
              <a:gd name="adj1" fmla="val -68714"/>
              <a:gd name="adj2" fmla="val -8370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a:latin typeface="Ink Free" panose="03080402000500000000" pitchFamily="66" charset="0"/>
              </a:rPr>
              <a:t>Relevanz</a:t>
            </a:r>
          </a:p>
        </p:txBody>
      </p:sp>
    </p:spTree>
    <p:extLst>
      <p:ext uri="{BB962C8B-B14F-4D97-AF65-F5344CB8AC3E}">
        <p14:creationId xmlns:p14="http://schemas.microsoft.com/office/powerpoint/2010/main" val="2961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6635-ECA0-6444-AF9F-1C06095777BE}"/>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502CCFA7-0775-0146-AE1A-B7B90F1C2D1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D207518-E1FB-5443-A71A-D5206DAA6BCF}"/>
              </a:ext>
            </a:extLst>
          </p:cNvPr>
          <p:cNvSpPr>
            <a:spLocks noGrp="1"/>
          </p:cNvSpPr>
          <p:nvPr>
            <p:ph type="sldNum" sz="quarter" idx="12"/>
          </p:nvPr>
        </p:nvSpPr>
        <p:spPr/>
        <p:txBody>
          <a:bodyPr/>
          <a:lstStyle/>
          <a:p>
            <a:fld id="{9D195BCC-3514-4B1B-9C18-24F3D67EC549}" type="slidenum">
              <a:rPr lang="de-DE" smtClean="0"/>
              <a:t>33</a:t>
            </a:fld>
            <a:endParaRPr lang="de-DE"/>
          </a:p>
        </p:txBody>
      </p:sp>
      <p:sp>
        <p:nvSpPr>
          <p:cNvPr id="5" name="Text Placeholder 4">
            <a:extLst>
              <a:ext uri="{FF2B5EF4-FFF2-40B4-BE49-F238E27FC236}">
                <a16:creationId xmlns:a16="http://schemas.microsoft.com/office/drawing/2014/main" id="{F206DFE0-A101-AC4F-86BC-2D8ECCFB8CF7}"/>
              </a:ext>
            </a:extLst>
          </p:cNvPr>
          <p:cNvSpPr>
            <a:spLocks noGrp="1"/>
          </p:cNvSpPr>
          <p:nvPr>
            <p:ph type="body" sz="quarter" idx="14"/>
          </p:nvPr>
        </p:nvSpPr>
        <p:spPr>
          <a:xfrm>
            <a:off x="521550" y="1545752"/>
            <a:ext cx="8442938" cy="3311525"/>
          </a:xfrm>
        </p:spPr>
        <p:txBody>
          <a:bodyPr/>
          <a:lstStyle/>
          <a:p>
            <a:pPr marL="0" indent="0">
              <a:buNone/>
            </a:pPr>
            <a:r>
              <a:rPr lang="en-DE" b="1"/>
              <a:t>Levinsons I- und M-Heuristik:</a:t>
            </a:r>
          </a:p>
          <a:p>
            <a:endParaRPr lang="en-DE" sz="300"/>
          </a:p>
          <a:p>
            <a:pPr marL="0" indent="0">
              <a:buNone/>
            </a:pPr>
            <a:r>
              <a:rPr lang="en-GB">
                <a:solidFill>
                  <a:srgbClr val="0070C0"/>
                </a:solidFill>
              </a:rPr>
              <a:t>I-heuristic</a:t>
            </a:r>
          </a:p>
          <a:p>
            <a:r>
              <a:rPr lang="en-GB"/>
              <a:t>Speaker: Do not say more than is required (bearing in mind the Q-heuristic)</a:t>
            </a:r>
          </a:p>
          <a:p>
            <a:r>
              <a:rPr lang="en-GB"/>
              <a:t>Addressee: What is said simply is meant to be interpreted stereotypically.</a:t>
            </a:r>
          </a:p>
          <a:p>
            <a:endParaRPr lang="en-GB" sz="400"/>
          </a:p>
          <a:p>
            <a:pPr marL="0" indent="0">
              <a:buNone/>
            </a:pPr>
            <a:r>
              <a:rPr lang="en-GB">
                <a:solidFill>
                  <a:srgbClr val="0070C0"/>
                </a:solidFill>
              </a:rPr>
              <a:t>M-heuristic</a:t>
            </a:r>
          </a:p>
          <a:p>
            <a:r>
              <a:rPr lang="en-GB"/>
              <a:t>Speaker: Do not use an unusual expression without reason.</a:t>
            </a:r>
          </a:p>
          <a:p>
            <a:r>
              <a:rPr lang="en-GB"/>
              <a:t>Addressee: What is said in an unusual way signals an unusual situation.</a:t>
            </a:r>
          </a:p>
          <a:p>
            <a:endParaRPr lang="en-DE"/>
          </a:p>
        </p:txBody>
      </p:sp>
      <p:sp>
        <p:nvSpPr>
          <p:cNvPr id="6" name="Text Placeholder 5">
            <a:extLst>
              <a:ext uri="{FF2B5EF4-FFF2-40B4-BE49-F238E27FC236}">
                <a16:creationId xmlns:a16="http://schemas.microsoft.com/office/drawing/2014/main" id="{D039EE7E-ECAF-4541-A2E4-E08377D1DB86}"/>
              </a:ext>
            </a:extLst>
          </p:cNvPr>
          <p:cNvSpPr>
            <a:spLocks noGrp="1"/>
          </p:cNvSpPr>
          <p:nvPr>
            <p:ph type="body" sz="quarter" idx="15"/>
          </p:nvPr>
        </p:nvSpPr>
        <p:spPr/>
        <p:txBody>
          <a:bodyPr/>
          <a:lstStyle/>
          <a:p>
            <a:r>
              <a:rPr lang="en-DE"/>
              <a:t>Kontextualismus: Neo-Griceanische Ansätze</a:t>
            </a:r>
          </a:p>
        </p:txBody>
      </p:sp>
    </p:spTree>
    <p:extLst>
      <p:ext uri="{BB962C8B-B14F-4D97-AF65-F5344CB8AC3E}">
        <p14:creationId xmlns:p14="http://schemas.microsoft.com/office/powerpoint/2010/main" val="15156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 Foto: Philosophia2, CC BY-SA 3.0, https://commons.wikimedia.org/w/index.php?curid=29025872</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34</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50" y="1545752"/>
            <a:ext cx="5058562" cy="3311525"/>
          </a:xfrm>
        </p:spPr>
        <p:txBody>
          <a:bodyPr/>
          <a:lstStyle/>
          <a:p>
            <a:r>
              <a:rPr lang="en-DE"/>
              <a:t>entwickelt von Dan Sperber und Deirdre Wilson</a:t>
            </a:r>
          </a:p>
          <a:p>
            <a:r>
              <a:rPr lang="en-DE"/>
              <a:t>Relevanz als zentrale Kategorie</a:t>
            </a:r>
          </a:p>
          <a:p>
            <a:r>
              <a:rPr lang="en-DE" b="1"/>
              <a:t>Relevanz</a:t>
            </a:r>
            <a:r>
              <a:rPr lang="en-DE"/>
              <a:t> bemisst sich nach Sperber &amp; Wilson am kognitiven Effekt und am Verarbeitungsaufwand: </a:t>
            </a:r>
          </a:p>
          <a:p>
            <a:pPr lvl="1"/>
            <a:r>
              <a:rPr lang="en-DE"/>
              <a:t>Je größer der positive kognitive Effekt eines Stimulus, desto relevanter ist er</a:t>
            </a:r>
          </a:p>
          <a:p>
            <a:pPr lvl="1"/>
            <a:r>
              <a:rPr lang="en-DE"/>
              <a:t>Umgekehrt wirkt sich ein hoher Verarbeitungsaufwand negativ auf die Relevanz eines Stimulus aus</a:t>
            </a:r>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pic>
        <p:nvPicPr>
          <p:cNvPr id="1028" name="Picture 4">
            <a:extLst>
              <a:ext uri="{FF2B5EF4-FFF2-40B4-BE49-F238E27FC236}">
                <a16:creationId xmlns:a16="http://schemas.microsoft.com/office/drawing/2014/main" id="{61680BC8-8882-3947-B5EC-E98E92AD8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451" y="1997736"/>
            <a:ext cx="3226480" cy="242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 Foto (Ausschnitt): By Rory112233, CC BY-SA 4.0, https://commons.wikimedia.org/w/index.php?curid=65416648</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35</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49" y="1545752"/>
            <a:ext cx="8100957" cy="3311525"/>
          </a:xfrm>
        </p:spPr>
        <p:txBody>
          <a:bodyPr/>
          <a:lstStyle/>
          <a:p>
            <a:r>
              <a:rPr lang="en-DE"/>
              <a:t>Unter einem </a:t>
            </a:r>
            <a:r>
              <a:rPr lang="en-DE" b="1"/>
              <a:t>positiven kognitiven Effekt </a:t>
            </a:r>
            <a:r>
              <a:rPr lang="en-DE"/>
              <a:t>verstehen sie dabei, dass die Verarbeitung des Stimulus zu einer </a:t>
            </a:r>
            <a:r>
              <a:rPr lang="en-DE" b="1"/>
              <a:t>neuen Annahme über die Wirklichkeit</a:t>
            </a:r>
            <a:r>
              <a:rPr lang="en-DE"/>
              <a:t> führt </a:t>
            </a:r>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sp>
        <p:nvSpPr>
          <p:cNvPr id="8" name="Oval 7">
            <a:extLst>
              <a:ext uri="{FF2B5EF4-FFF2-40B4-BE49-F238E27FC236}">
                <a16:creationId xmlns:a16="http://schemas.microsoft.com/office/drawing/2014/main" id="{16391378-3F1B-D148-8241-D95180FE0463}"/>
              </a:ext>
            </a:extLst>
          </p:cNvPr>
          <p:cNvSpPr/>
          <p:nvPr/>
        </p:nvSpPr>
        <p:spPr>
          <a:xfrm>
            <a:off x="1691680" y="3534735"/>
            <a:ext cx="936104" cy="11914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074" name="Picture 2" descr="Eyes, Surprise, Wow, Expression, Open, Emotion, Shock">
            <a:extLst>
              <a:ext uri="{FF2B5EF4-FFF2-40B4-BE49-F238E27FC236}">
                <a16:creationId xmlns:a16="http://schemas.microsoft.com/office/drawing/2014/main" id="{1F0EF2F2-771A-7D47-9EE7-C206314FB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708" y="3692874"/>
            <a:ext cx="432048" cy="340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B206D35-72C2-2941-B4B9-B736F119A915}"/>
              </a:ext>
            </a:extLst>
          </p:cNvPr>
          <p:cNvPicPr>
            <a:picLocks noChangeAspect="1"/>
          </p:cNvPicPr>
          <p:nvPr/>
        </p:nvPicPr>
        <p:blipFill>
          <a:blip r:embed="rId4"/>
          <a:stretch>
            <a:fillRect/>
          </a:stretch>
        </p:blipFill>
        <p:spPr>
          <a:xfrm>
            <a:off x="1858290" y="2790949"/>
            <a:ext cx="602883" cy="842774"/>
          </a:xfrm>
          <a:prstGeom prst="rect">
            <a:avLst/>
          </a:prstGeom>
        </p:spPr>
      </p:pic>
      <p:pic>
        <p:nvPicPr>
          <p:cNvPr id="3076" name="Picture 4" descr="Cartoon, Icon, Light Bulb, Symbol">
            <a:extLst>
              <a:ext uri="{FF2B5EF4-FFF2-40B4-BE49-F238E27FC236}">
                <a16:creationId xmlns:a16="http://schemas.microsoft.com/office/drawing/2014/main" id="{BDE6A405-5EB9-BD45-B1F7-6F2BFB752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513" y="2579701"/>
            <a:ext cx="778590" cy="82191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0A65091B-A92D-4F42-9DEE-1812B764F6AB}"/>
              </a:ext>
            </a:extLst>
          </p:cNvPr>
          <p:cNvSpPr/>
          <p:nvPr/>
        </p:nvSpPr>
        <p:spPr>
          <a:xfrm>
            <a:off x="5868144" y="3534735"/>
            <a:ext cx="936104" cy="11914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7" name="Picture 2" descr="Eyes, Surprise, Wow, Expression, Open, Emotion, Shock">
            <a:extLst>
              <a:ext uri="{FF2B5EF4-FFF2-40B4-BE49-F238E27FC236}">
                <a16:creationId xmlns:a16="http://schemas.microsoft.com/office/drawing/2014/main" id="{33AF97E0-66DF-E74C-AC1F-77D04EF3F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172" y="3692874"/>
            <a:ext cx="432048" cy="340682"/>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a:extLst>
              <a:ext uri="{FF2B5EF4-FFF2-40B4-BE49-F238E27FC236}">
                <a16:creationId xmlns:a16="http://schemas.microsoft.com/office/drawing/2014/main" id="{83DC080C-2809-B44F-863D-BCB68AB2B58F}"/>
              </a:ext>
            </a:extLst>
          </p:cNvPr>
          <p:cNvSpPr/>
          <p:nvPr/>
        </p:nvSpPr>
        <p:spPr>
          <a:xfrm>
            <a:off x="2794394" y="2510753"/>
            <a:ext cx="2281662" cy="1122969"/>
          </a:xfrm>
          <a:prstGeom prst="cloudCallout">
            <a:avLst>
              <a:gd name="adj1" fmla="val -66942"/>
              <a:gd name="adj2" fmla="val -273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600" b="1">
                <a:latin typeface="Ink Free" panose="03080402000500000000" pitchFamily="66" charset="0"/>
              </a:rPr>
              <a:t>CHEM-TRAILS!!!11elf</a:t>
            </a:r>
          </a:p>
        </p:txBody>
      </p:sp>
      <p:sp>
        <p:nvSpPr>
          <p:cNvPr id="19" name="Cloud Callout 18">
            <a:extLst>
              <a:ext uri="{FF2B5EF4-FFF2-40B4-BE49-F238E27FC236}">
                <a16:creationId xmlns:a16="http://schemas.microsoft.com/office/drawing/2014/main" id="{05B196D1-5036-484C-94CF-50CC28E28813}"/>
              </a:ext>
            </a:extLst>
          </p:cNvPr>
          <p:cNvSpPr/>
          <p:nvPr/>
        </p:nvSpPr>
        <p:spPr>
          <a:xfrm>
            <a:off x="7105957" y="2704629"/>
            <a:ext cx="1683159" cy="1122969"/>
          </a:xfrm>
          <a:prstGeom prst="cloudCallout">
            <a:avLst>
              <a:gd name="adj1" fmla="val -66942"/>
              <a:gd name="adj2" fmla="val -273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600" b="1">
                <a:latin typeface="Ink Free" panose="03080402000500000000" pitchFamily="66" charset="0"/>
              </a:rPr>
              <a:t>Ach so,</a:t>
            </a:r>
          </a:p>
          <a:p>
            <a:pPr algn="ctr"/>
            <a:r>
              <a:rPr lang="en-DE" sz="1600" b="1">
                <a:latin typeface="Ink Free" panose="03080402000500000000" pitchFamily="66" charset="0"/>
              </a:rPr>
              <a:t>Kondens-</a:t>
            </a:r>
          </a:p>
          <a:p>
            <a:pPr algn="ctr"/>
            <a:r>
              <a:rPr lang="en-DE" sz="1600" b="1">
                <a:latin typeface="Ink Free" panose="03080402000500000000" pitchFamily="66" charset="0"/>
              </a:rPr>
              <a:t>streifen...</a:t>
            </a:r>
          </a:p>
        </p:txBody>
      </p:sp>
      <p:sp>
        <p:nvSpPr>
          <p:cNvPr id="14" name="Striped Right Arrow 13">
            <a:extLst>
              <a:ext uri="{FF2B5EF4-FFF2-40B4-BE49-F238E27FC236}">
                <a16:creationId xmlns:a16="http://schemas.microsoft.com/office/drawing/2014/main" id="{84CABED5-89C3-BE4C-B94D-74F670C98541}"/>
              </a:ext>
            </a:extLst>
          </p:cNvPr>
          <p:cNvSpPr/>
          <p:nvPr/>
        </p:nvSpPr>
        <p:spPr>
          <a:xfrm>
            <a:off x="3275856" y="3871069"/>
            <a:ext cx="2088232" cy="648072"/>
          </a:xfrm>
          <a:prstGeom prst="stripedRightArrow">
            <a:avLst/>
          </a:prstGeom>
          <a:gradFill flip="none" rotWithShape="1">
            <a:gsLst>
              <a:gs pos="1000">
                <a:srgbClr val="FF0000"/>
              </a:gs>
              <a:gs pos="67000">
                <a:srgbClr val="FFC000"/>
              </a:gs>
              <a:gs pos="100000">
                <a:srgbClr val="FFFF00"/>
              </a:gs>
            </a:gsLst>
            <a:lin ang="108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7853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2776E2-6027-4D4F-8F45-912880D9D02A}"/>
              </a:ext>
            </a:extLst>
          </p:cNvPr>
          <p:cNvSpPr/>
          <p:nvPr/>
        </p:nvSpPr>
        <p:spPr>
          <a:xfrm>
            <a:off x="521494" y="1545752"/>
            <a:ext cx="8101012" cy="669133"/>
          </a:xfrm>
          <a:prstGeom prst="rect">
            <a:avLst/>
          </a:prstGeom>
          <a:solidFill>
            <a:srgbClr val="CCDDE7"/>
          </a:solidFill>
          <a:ln>
            <a:solidFill>
              <a:srgbClr val="CCDD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600"/>
              </a:spcBef>
              <a:buClr>
                <a:srgbClr val="006AB3"/>
              </a:buClr>
            </a:pPr>
            <a:r>
              <a:rPr lang="en-DE" sz="2000" b="1">
                <a:solidFill>
                  <a:prstClr val="black"/>
                </a:solidFill>
              </a:rPr>
              <a:t>Kognitives Prinzip der Relevanz</a:t>
            </a:r>
            <a:r>
              <a:rPr lang="en-DE" sz="2000">
                <a:solidFill>
                  <a:prstClr val="black"/>
                </a:solidFill>
              </a:rPr>
              <a:t>: Die menschliche Kognition ist auf </a:t>
            </a:r>
            <a:r>
              <a:rPr lang="en-DE" sz="2000" b="1">
                <a:solidFill>
                  <a:prstClr val="black"/>
                </a:solidFill>
              </a:rPr>
              <a:t>Relevanzmaximierung </a:t>
            </a:r>
            <a:r>
              <a:rPr lang="en-DE" sz="2000">
                <a:solidFill>
                  <a:prstClr val="black"/>
                </a:solidFill>
              </a:rPr>
              <a:t>ausgerichtet</a:t>
            </a:r>
          </a:p>
        </p:txBody>
      </p:sp>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36</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49" y="2348003"/>
            <a:ext cx="8100957" cy="2509274"/>
          </a:xfrm>
        </p:spPr>
        <p:txBody>
          <a:bodyPr/>
          <a:lstStyle/>
          <a:p>
            <a:r>
              <a:rPr lang="en-GB"/>
              <a:t>"human cognition tends to be geared to the maximisation of the cumulative relevance of the inputs it processes" (Sperber &amp; Wilson 1995: 261)</a:t>
            </a:r>
          </a:p>
          <a:p>
            <a:r>
              <a:rPr lang="en-GB"/>
              <a:t>S&amp;W gehen davon aus, dass unsere Kognition sich evolutionär so entwickelt hat, dass sie tendenziell (!) die relevantesten Stimuli "herauspicken", also diejenigen mit dem optimalen "Kosten-Nutzen-Verhältnis" zwischen Verarbeitungsaufwand und Informativität</a:t>
            </a:r>
          </a:p>
          <a:p>
            <a:endParaRPr lang="en-DE"/>
          </a:p>
          <a:p>
            <a:endParaRPr lang="en-DE"/>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7375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37</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49" y="1545752"/>
            <a:ext cx="8100957" cy="3311525"/>
          </a:xfrm>
        </p:spPr>
        <p:txBody>
          <a:bodyPr/>
          <a:lstStyle/>
          <a:p>
            <a:r>
              <a:rPr lang="de-DE"/>
              <a:t>Sprache als Beispiel für </a:t>
            </a:r>
            <a:r>
              <a:rPr lang="de-DE" b="1"/>
              <a:t>ostensiv-inferenzielle Kommunikation</a:t>
            </a:r>
            <a:endParaRPr lang="de-DE"/>
          </a:p>
          <a:p>
            <a:r>
              <a:rPr lang="de-DE"/>
              <a:t>ostensiv-inferenzielle Kommunikation verfolgt immer zwei Zielsetzungen parallel:</a:t>
            </a:r>
          </a:p>
          <a:p>
            <a:pPr lvl="1"/>
            <a:r>
              <a:rPr lang="de-DE"/>
              <a:t>Zielsetzung der Information: Rezipient*innen sollen über etwas informiert werden.</a:t>
            </a:r>
          </a:p>
          <a:p>
            <a:pPr lvl="1"/>
            <a:r>
              <a:rPr lang="de-DE"/>
              <a:t>Zielsetzung der Kommunikation: Rezipient*innen sollen über die eigene Zielsetzung der Information informiert werden. (Ostension)</a:t>
            </a:r>
          </a:p>
          <a:p>
            <a:pPr marL="0" indent="0">
              <a:buNone/>
            </a:pPr>
            <a:r>
              <a:rPr lang="de-DE">
                <a:sym typeface="Wingdings" pitchFamily="2" charset="2"/>
              </a:rPr>
              <a:t> "signalling signalhood" (Scott-Phillips et al. 2009)</a:t>
            </a:r>
          </a:p>
          <a:p>
            <a:pPr marL="0" indent="0">
              <a:buNone/>
            </a:pPr>
            <a:endParaRPr lang="de-DE">
              <a:sym typeface="Wingdings" pitchFamily="2" charset="2"/>
            </a:endParaRPr>
          </a:p>
          <a:p>
            <a:pPr marL="0" indent="0">
              <a:buNone/>
            </a:pPr>
            <a:endParaRPr lang="en-DE"/>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19599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(Meibauer 2001: 121)</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38</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49" y="1545752"/>
            <a:ext cx="8100958" cy="3311525"/>
          </a:xfrm>
        </p:spPr>
        <p:txBody>
          <a:bodyPr/>
          <a:lstStyle/>
          <a:p>
            <a:r>
              <a:rPr lang="de-DE" b="1">
                <a:solidFill>
                  <a:srgbClr val="0070C0"/>
                </a:solidFill>
              </a:rPr>
              <a:t>Ostension</a:t>
            </a:r>
            <a:r>
              <a:rPr lang="de-DE"/>
              <a:t>: das Signal, dass die Sprecherin etwas mitzuteilen hat</a:t>
            </a:r>
          </a:p>
          <a:p>
            <a:r>
              <a:rPr lang="de-DE" b="1">
                <a:solidFill>
                  <a:srgbClr val="0070C0"/>
                </a:solidFill>
              </a:rPr>
              <a:t>Inferenz</a:t>
            </a:r>
            <a:r>
              <a:rPr lang="de-DE"/>
              <a:t>: der logische Prozess, mit dem ein Hörer die Bedeutung ableitet.</a:t>
            </a:r>
            <a:endParaRPr lang="en-DE"/>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pic>
        <p:nvPicPr>
          <p:cNvPr id="5122" name="Picture 2" descr="Loudspeaker, Man, Boy, Holding, Speaking, Speaker">
            <a:extLst>
              <a:ext uri="{FF2B5EF4-FFF2-40B4-BE49-F238E27FC236}">
                <a16:creationId xmlns:a16="http://schemas.microsoft.com/office/drawing/2014/main" id="{DADCB1CE-23CD-424A-82EB-B12F6E54E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904" y="3081288"/>
            <a:ext cx="1722958" cy="16689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ound, Listening, Man, Ear, Hearing, Music">
            <a:extLst>
              <a:ext uri="{FF2B5EF4-FFF2-40B4-BE49-F238E27FC236}">
                <a16:creationId xmlns:a16="http://schemas.microsoft.com/office/drawing/2014/main" id="{BB06070E-4AE9-7643-8107-756E593CD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263" y="3286886"/>
            <a:ext cx="2523581" cy="14668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rain, Head, Silhouette, Creativity, Think, Inspiration">
            <a:extLst>
              <a:ext uri="{FF2B5EF4-FFF2-40B4-BE49-F238E27FC236}">
                <a16:creationId xmlns:a16="http://schemas.microsoft.com/office/drawing/2014/main" id="{5B0AD1F6-8755-AF47-8DCB-F7E204B89718}"/>
              </a:ext>
            </a:extLst>
          </p:cNvPr>
          <p:cNvPicPr>
            <a:picLocks noChangeAspect="1" noChangeArrowheads="1"/>
          </p:cNvPicPr>
          <p:nvPr/>
        </p:nvPicPr>
        <p:blipFill rotWithShape="1">
          <a:blip r:embed="rId5">
            <a:alphaModFix amt="35000"/>
            <a:extLst>
              <a:ext uri="{28A0092B-C50C-407E-A947-70E740481C1C}">
                <a14:useLocalDpi xmlns:a14="http://schemas.microsoft.com/office/drawing/2010/main" val="0"/>
              </a:ext>
            </a:extLst>
          </a:blip>
          <a:srcRect l="11040" t="13398" r="33743" b="54195"/>
          <a:stretch/>
        </p:blipFill>
        <p:spPr bwMode="auto">
          <a:xfrm>
            <a:off x="6876256" y="2892720"/>
            <a:ext cx="1012669" cy="69031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4F68E63-E1B7-3943-AD5C-A3B0C7A70B1A}"/>
              </a:ext>
            </a:extLst>
          </p:cNvPr>
          <p:cNvCxnSpPr/>
          <p:nvPr/>
        </p:nvCxnSpPr>
        <p:spPr>
          <a:xfrm flipH="1">
            <a:off x="3059832" y="3337250"/>
            <a:ext cx="720080" cy="17377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5EC8DE9-846D-C64F-B8C9-D6E4C8825F54}"/>
              </a:ext>
            </a:extLst>
          </p:cNvPr>
          <p:cNvSpPr txBox="1"/>
          <p:nvPr/>
        </p:nvSpPr>
        <p:spPr>
          <a:xfrm>
            <a:off x="3828929" y="3086831"/>
            <a:ext cx="1244251" cy="400110"/>
          </a:xfrm>
          <a:prstGeom prst="rect">
            <a:avLst/>
          </a:prstGeom>
          <a:noFill/>
        </p:spPr>
        <p:txBody>
          <a:bodyPr wrap="none" rtlCol="0">
            <a:spAutoFit/>
          </a:bodyPr>
          <a:lstStyle/>
          <a:p>
            <a:pPr algn="l"/>
            <a:r>
              <a:rPr lang="en-DE" sz="2000" b="1" dirty="0" err="1">
                <a:solidFill>
                  <a:srgbClr val="C00000"/>
                </a:solidFill>
                <a:latin typeface="Ink Free" panose="03080402000500000000" pitchFamily="66" charset="0"/>
              </a:rPr>
              <a:t>Ostension</a:t>
            </a:r>
          </a:p>
        </p:txBody>
      </p:sp>
      <p:cxnSp>
        <p:nvCxnSpPr>
          <p:cNvPr id="14" name="Straight Arrow Connector 13">
            <a:extLst>
              <a:ext uri="{FF2B5EF4-FFF2-40B4-BE49-F238E27FC236}">
                <a16:creationId xmlns:a16="http://schemas.microsoft.com/office/drawing/2014/main" id="{00E501ED-7CE4-FD42-9310-50993159ADE4}"/>
              </a:ext>
            </a:extLst>
          </p:cNvPr>
          <p:cNvCxnSpPr>
            <a:cxnSpLocks/>
            <a:endCxn id="5128" idx="1"/>
          </p:cNvCxnSpPr>
          <p:nvPr/>
        </p:nvCxnSpPr>
        <p:spPr>
          <a:xfrm>
            <a:off x="6450213" y="3069678"/>
            <a:ext cx="603106" cy="21621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FA65C4-9271-E34A-A870-0DE500205B5C}"/>
              </a:ext>
            </a:extLst>
          </p:cNvPr>
          <p:cNvSpPr txBox="1"/>
          <p:nvPr/>
        </p:nvSpPr>
        <p:spPr>
          <a:xfrm>
            <a:off x="5736290" y="2606863"/>
            <a:ext cx="1178528" cy="400110"/>
          </a:xfrm>
          <a:prstGeom prst="rect">
            <a:avLst/>
          </a:prstGeom>
          <a:noFill/>
        </p:spPr>
        <p:txBody>
          <a:bodyPr wrap="none" rtlCol="0">
            <a:spAutoFit/>
          </a:bodyPr>
          <a:lstStyle/>
          <a:p>
            <a:pPr algn="l"/>
            <a:r>
              <a:rPr lang="en-DE" sz="2000" b="1" dirty="0" err="1">
                <a:solidFill>
                  <a:srgbClr val="C00000"/>
                </a:solidFill>
                <a:latin typeface="Ink Free" panose="03080402000500000000" pitchFamily="66" charset="0"/>
              </a:rPr>
              <a:t>Inferenz</a:t>
            </a:r>
          </a:p>
        </p:txBody>
      </p:sp>
      <p:pic>
        <p:nvPicPr>
          <p:cNvPr id="5128" name="Picture 8" descr="Gear, Machine, Mesh, Sprocket, Cog, Wheel, Cogwheel">
            <a:extLst>
              <a:ext uri="{FF2B5EF4-FFF2-40B4-BE49-F238E27FC236}">
                <a16:creationId xmlns:a16="http://schemas.microsoft.com/office/drawing/2014/main" id="{713AB792-81AE-5342-B7E0-E24C276F3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3319" y="3098269"/>
            <a:ext cx="658543" cy="37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18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8BC198-7950-204A-B081-973380AD9885}"/>
              </a:ext>
            </a:extLst>
          </p:cNvPr>
          <p:cNvSpPr/>
          <p:nvPr/>
        </p:nvSpPr>
        <p:spPr>
          <a:xfrm>
            <a:off x="521494" y="1544614"/>
            <a:ext cx="8101012" cy="669133"/>
          </a:xfrm>
          <a:prstGeom prst="rect">
            <a:avLst/>
          </a:prstGeom>
          <a:solidFill>
            <a:srgbClr val="CCDDE7"/>
          </a:solidFill>
          <a:ln>
            <a:solidFill>
              <a:srgbClr val="CCDD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600"/>
              </a:spcBef>
              <a:buClr>
                <a:srgbClr val="006AB3"/>
              </a:buClr>
            </a:pPr>
            <a:r>
              <a:rPr lang="de-DE" sz="2000" b="1">
                <a:solidFill>
                  <a:prstClr val="black"/>
                </a:solidFill>
              </a:rPr>
              <a:t>Kommunikatives Prinzip der Relevanz</a:t>
            </a:r>
            <a:r>
              <a:rPr lang="de-DE" sz="2000">
                <a:solidFill>
                  <a:prstClr val="black"/>
                </a:solidFill>
              </a:rPr>
              <a:t>: Jeder ostensive Stimulus bringt die Annahme seiner eigenen optimalen Relevanz mit sich.</a:t>
            </a:r>
          </a:p>
        </p:txBody>
      </p:sp>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39</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49" y="2345727"/>
            <a:ext cx="8100957" cy="2511550"/>
          </a:xfrm>
        </p:spPr>
        <p:txBody>
          <a:bodyPr/>
          <a:lstStyle/>
          <a:p>
            <a:r>
              <a:rPr lang="de-DE"/>
              <a:t>Die Annahme der eigenen optimalen Relevanz beinhaltet zweierlei:</a:t>
            </a:r>
          </a:p>
          <a:p>
            <a:pPr lvl="1"/>
            <a:r>
              <a:rPr lang="de-DE"/>
              <a:t>Der ostensive Stimulus ist relevant genug, dass sich der Verarbeitungsaufwand für die Rezipient*innen lohnt.</a:t>
            </a:r>
          </a:p>
          <a:p>
            <a:pPr lvl="1"/>
            <a:r>
              <a:rPr lang="de-DE"/>
              <a:t>Es ist der relevanteste Stimulus vor dem Hintergrund der Fähigkeiten und Präferenzen der Kommunizierenden.</a:t>
            </a:r>
          </a:p>
          <a:p>
            <a:endParaRPr lang="en-DE"/>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120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17D7-377A-D54D-AAFB-6A7D8F87A540}"/>
              </a:ext>
            </a:extLst>
          </p:cNvPr>
          <p:cNvSpPr>
            <a:spLocks noGrp="1"/>
          </p:cNvSpPr>
          <p:nvPr>
            <p:ph type="title"/>
          </p:nvPr>
        </p:nvSpPr>
        <p:spPr/>
        <p:txBody>
          <a:bodyPr/>
          <a:lstStyle/>
          <a:p>
            <a:r>
              <a:rPr lang="en-DE"/>
              <a:t>Semantik </a:t>
            </a:r>
            <a:r>
              <a:rPr lang="en-DE" i="1"/>
              <a:t>in a nutshell</a:t>
            </a:r>
            <a:endParaRPr lang="en-DE"/>
          </a:p>
        </p:txBody>
      </p:sp>
      <p:sp>
        <p:nvSpPr>
          <p:cNvPr id="3" name="Footer Placeholder 2">
            <a:extLst>
              <a:ext uri="{FF2B5EF4-FFF2-40B4-BE49-F238E27FC236}">
                <a16:creationId xmlns:a16="http://schemas.microsoft.com/office/drawing/2014/main" id="{71640ABC-99D7-AB4A-8671-491E55DF96F5}"/>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75251517-92AD-BD4C-A642-6E0E3865F6FE}"/>
              </a:ext>
            </a:extLst>
          </p:cNvPr>
          <p:cNvSpPr>
            <a:spLocks noGrp="1"/>
          </p:cNvSpPr>
          <p:nvPr>
            <p:ph type="sldNum" sz="quarter" idx="12"/>
          </p:nvPr>
        </p:nvSpPr>
        <p:spPr/>
        <p:txBody>
          <a:bodyPr/>
          <a:lstStyle/>
          <a:p>
            <a:fld id="{9D195BCC-3514-4B1B-9C18-24F3D67EC549}" type="slidenum">
              <a:rPr lang="de-DE" smtClean="0"/>
              <a:t>4</a:t>
            </a:fld>
            <a:endParaRPr lang="de-DE"/>
          </a:p>
        </p:txBody>
      </p:sp>
      <p:sp>
        <p:nvSpPr>
          <p:cNvPr id="5" name="Text Placeholder 4">
            <a:extLst>
              <a:ext uri="{FF2B5EF4-FFF2-40B4-BE49-F238E27FC236}">
                <a16:creationId xmlns:a16="http://schemas.microsoft.com/office/drawing/2014/main" id="{2C6D7FBA-97F4-1E42-9765-D43F36BA450E}"/>
              </a:ext>
            </a:extLst>
          </p:cNvPr>
          <p:cNvSpPr>
            <a:spLocks noGrp="1"/>
          </p:cNvSpPr>
          <p:nvPr>
            <p:ph type="body" sz="quarter" idx="14"/>
          </p:nvPr>
        </p:nvSpPr>
        <p:spPr/>
        <p:txBody>
          <a:bodyPr/>
          <a:lstStyle/>
          <a:p>
            <a:r>
              <a:rPr lang="en-DE" b="1"/>
              <a:t>Referenz: </a:t>
            </a:r>
            <a:r>
              <a:rPr lang="en-DE"/>
              <a:t>Eigenschaft von Ausdrücken, auf etwas referieren zu können.</a:t>
            </a:r>
          </a:p>
          <a:p>
            <a:r>
              <a:rPr lang="en-DE" b="1"/>
              <a:t>Referent: </a:t>
            </a:r>
            <a:r>
              <a:rPr lang="en-DE"/>
              <a:t>Die Entität, auf die referiert wird.</a:t>
            </a:r>
            <a:endParaRPr lang="en-DE" b="1"/>
          </a:p>
          <a:p>
            <a:r>
              <a:rPr lang="en-DE" b="1"/>
              <a:t>Denotat(ion): </a:t>
            </a:r>
            <a:r>
              <a:rPr lang="en-DE"/>
              <a:t>"Relation zwischen einem sprachlichen Ausdruck und den Dingen in der Welt, die er bezeichnet." (Meibauer et al. 2015)</a:t>
            </a:r>
            <a:endParaRPr lang="en-DE" b="1"/>
          </a:p>
          <a:p>
            <a:r>
              <a:rPr lang="en-DE" b="1"/>
              <a:t>Konnotat(ion): </a:t>
            </a:r>
            <a:r>
              <a:rPr lang="en-DE"/>
              <a:t>"Allgemeiner, sozial und kulturell festgelegter Bedeutungsaspekt, der Teil der wörtlichen Bedeutung eines lexikalischen Ausdrucks ist und oft pejorativen Charakter hat" (Meibauer et al. 2015), z.B. </a:t>
            </a:r>
            <a:r>
              <a:rPr lang="en-DE" i="1"/>
              <a:t>Weib, Köter </a:t>
            </a:r>
            <a:r>
              <a:rPr lang="en-DE"/>
              <a:t>(vs. neutral </a:t>
            </a:r>
            <a:r>
              <a:rPr lang="en-DE" i="1"/>
              <a:t>Frau, Hund</a:t>
            </a:r>
            <a:r>
              <a:rPr lang="en-DE"/>
              <a:t>)</a:t>
            </a:r>
            <a:endParaRPr lang="en-DE" b="1"/>
          </a:p>
        </p:txBody>
      </p:sp>
      <p:sp>
        <p:nvSpPr>
          <p:cNvPr id="6" name="Text Placeholder 5">
            <a:extLst>
              <a:ext uri="{FF2B5EF4-FFF2-40B4-BE49-F238E27FC236}">
                <a16:creationId xmlns:a16="http://schemas.microsoft.com/office/drawing/2014/main" id="{9ADB9DA5-8576-2C47-8641-11B700453216}"/>
              </a:ext>
            </a:extLst>
          </p:cNvPr>
          <p:cNvSpPr>
            <a:spLocks noGrp="1"/>
          </p:cNvSpPr>
          <p:nvPr>
            <p:ph type="body" sz="quarter" idx="15"/>
          </p:nvPr>
        </p:nvSpPr>
        <p:spPr/>
        <p:txBody>
          <a:bodyPr/>
          <a:lstStyle/>
          <a:p>
            <a:r>
              <a:rPr lang="en-DE"/>
              <a:t>Wichtige Termini (II)</a:t>
            </a:r>
          </a:p>
        </p:txBody>
      </p:sp>
    </p:spTree>
    <p:extLst>
      <p:ext uri="{BB962C8B-B14F-4D97-AF65-F5344CB8AC3E}">
        <p14:creationId xmlns:p14="http://schemas.microsoft.com/office/powerpoint/2010/main" val="117340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 Meibauer 2001</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40</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50" y="1564664"/>
            <a:ext cx="8100957" cy="2511550"/>
          </a:xfrm>
        </p:spPr>
        <p:txBody>
          <a:bodyPr/>
          <a:lstStyle/>
          <a:p>
            <a:r>
              <a:rPr lang="de-DE"/>
              <a:t>Beispiel:</a:t>
            </a:r>
          </a:p>
          <a:p>
            <a:endParaRPr lang="de-DE" sz="1000"/>
          </a:p>
          <a:p>
            <a:pPr marL="0" indent="0" algn="ctr">
              <a:buNone/>
            </a:pPr>
            <a:r>
              <a:rPr lang="de-DE" i="1"/>
              <a:t>Wie ist die neue Pizzeria?</a:t>
            </a:r>
          </a:p>
          <a:p>
            <a:pPr marL="0" indent="0" algn="ctr">
              <a:buNone/>
            </a:pPr>
            <a:r>
              <a:rPr lang="de-DE" i="1"/>
              <a:t>- Die Köche sind alle Italiener.</a:t>
            </a:r>
          </a:p>
          <a:p>
            <a:pPr marL="0" indent="0" algn="ctr">
              <a:buNone/>
            </a:pPr>
            <a:endParaRPr lang="de-DE" sz="700" i="1"/>
          </a:p>
          <a:p>
            <a:r>
              <a:rPr lang="de-DE"/>
              <a:t>indirekter Sprechakt </a:t>
            </a:r>
            <a:r>
              <a:rPr lang="de-DE">
                <a:sym typeface="Wingdings" pitchFamily="2" charset="2"/>
              </a:rPr>
              <a:t> </a:t>
            </a:r>
            <a:r>
              <a:rPr lang="de-DE"/>
              <a:t>mögliche Schlussfolgerungen:</a:t>
            </a:r>
          </a:p>
          <a:p>
            <a:pPr lvl="1"/>
            <a:r>
              <a:rPr lang="de-DE"/>
              <a:t>Italiener machen besonders gute Pizza</a:t>
            </a:r>
          </a:p>
          <a:p>
            <a:pPr lvl="1"/>
            <a:r>
              <a:rPr lang="de-DE"/>
              <a:t>S will sich aus Höflichkeit nicht zur Qualität äußern</a:t>
            </a:r>
          </a:p>
          <a:p>
            <a:r>
              <a:rPr lang="de-DE"/>
              <a:t>Gegenüber einer direkten Antwort ist diese insofern relevanter, als sie potentiell mehr Information vermittelt, auch wenn der Verarbeitungsaufwand ggf. höher ist</a:t>
            </a:r>
            <a:endParaRPr lang="en-DE"/>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11925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5852-3FB7-D04B-9227-A587F0058728}"/>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60CA74E2-C288-4F4F-8A29-079CB442A27D}"/>
              </a:ext>
            </a:extLst>
          </p:cNvPr>
          <p:cNvSpPr>
            <a:spLocks noGrp="1"/>
          </p:cNvSpPr>
          <p:nvPr>
            <p:ph type="ftr" sz="quarter" idx="11"/>
          </p:nvPr>
        </p:nvSpPr>
        <p:spPr>
          <a:xfrm>
            <a:off x="628650" y="4975579"/>
            <a:ext cx="8335838" cy="148683"/>
          </a:xfrm>
        </p:spPr>
        <p:txBody>
          <a:bodyPr/>
          <a:lstStyle/>
          <a:p>
            <a:r>
              <a:rPr lang="de-DE"/>
              <a:t>Cummins 2019, Wilson &amp; Sperber 2004; Meibauer 2001</a:t>
            </a:r>
          </a:p>
        </p:txBody>
      </p:sp>
      <p:sp>
        <p:nvSpPr>
          <p:cNvPr id="4" name="Slide Number Placeholder 3">
            <a:extLst>
              <a:ext uri="{FF2B5EF4-FFF2-40B4-BE49-F238E27FC236}">
                <a16:creationId xmlns:a16="http://schemas.microsoft.com/office/drawing/2014/main" id="{309859C2-0A05-7341-B585-32CE59F683BB}"/>
              </a:ext>
            </a:extLst>
          </p:cNvPr>
          <p:cNvSpPr>
            <a:spLocks noGrp="1"/>
          </p:cNvSpPr>
          <p:nvPr>
            <p:ph type="sldNum" sz="quarter" idx="12"/>
          </p:nvPr>
        </p:nvSpPr>
        <p:spPr/>
        <p:txBody>
          <a:bodyPr/>
          <a:lstStyle/>
          <a:p>
            <a:fld id="{9D195BCC-3514-4B1B-9C18-24F3D67EC549}" type="slidenum">
              <a:rPr lang="de-DE" smtClean="0"/>
              <a:t>41</a:t>
            </a:fld>
            <a:endParaRPr lang="de-DE"/>
          </a:p>
        </p:txBody>
      </p:sp>
      <p:sp>
        <p:nvSpPr>
          <p:cNvPr id="5" name="Text Placeholder 4">
            <a:extLst>
              <a:ext uri="{FF2B5EF4-FFF2-40B4-BE49-F238E27FC236}">
                <a16:creationId xmlns:a16="http://schemas.microsoft.com/office/drawing/2014/main" id="{54437B61-1C14-8F4C-BAEA-E7328F6195C0}"/>
              </a:ext>
            </a:extLst>
          </p:cNvPr>
          <p:cNvSpPr>
            <a:spLocks noGrp="1"/>
          </p:cNvSpPr>
          <p:nvPr>
            <p:ph type="body" sz="quarter" idx="14"/>
          </p:nvPr>
        </p:nvSpPr>
        <p:spPr>
          <a:xfrm>
            <a:off x="521550" y="1564664"/>
            <a:ext cx="8100957" cy="2511550"/>
          </a:xfrm>
        </p:spPr>
        <p:txBody>
          <a:bodyPr/>
          <a:lstStyle/>
          <a:p>
            <a:r>
              <a:rPr lang="de-DE"/>
              <a:t>einige der bei Grice über die vier Maximen erklärten Inferenzen lassen sich laut S&amp;W über Relevanz erklären:</a:t>
            </a:r>
          </a:p>
          <a:p>
            <a:endParaRPr lang="de-DE" sz="600"/>
          </a:p>
          <a:p>
            <a:pPr marL="0" indent="0" algn="ctr">
              <a:buNone/>
            </a:pPr>
            <a:r>
              <a:rPr lang="de-DE" i="1"/>
              <a:t>Ich habe schon ein Drittel des Aufsatzes geschrieben.</a:t>
            </a:r>
          </a:p>
          <a:p>
            <a:pPr marL="0" indent="0" algn="ctr">
              <a:buNone/>
            </a:pPr>
            <a:endParaRPr lang="de-DE" sz="1000" i="1"/>
          </a:p>
          <a:p>
            <a:r>
              <a:rPr lang="de-DE"/>
              <a:t>+&gt; 2/3 sind noch ungeschrieben, andernfalls hätte S eine andere Äußerung gewählt</a:t>
            </a:r>
          </a:p>
          <a:p>
            <a:r>
              <a:rPr lang="de-DE"/>
              <a:t>bei Grice lässt sich das mit der Maxime der Modalität und/oder Quantität erklären, bei S&amp;W ist es direktes Ergebnis des Relevanzprinzips: wenn S schon mehr geschrieben hat, verletzt die Äußerung die Annahme der eigenen optimalen Relevanz.</a:t>
            </a:r>
            <a:endParaRPr lang="en-DE"/>
          </a:p>
        </p:txBody>
      </p:sp>
      <p:sp>
        <p:nvSpPr>
          <p:cNvPr id="6" name="Text Placeholder 5">
            <a:extLst>
              <a:ext uri="{FF2B5EF4-FFF2-40B4-BE49-F238E27FC236}">
                <a16:creationId xmlns:a16="http://schemas.microsoft.com/office/drawing/2014/main" id="{C2BBDF20-FCEA-3C4D-BCC6-7C027DA77B62}"/>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28366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22AB-6A4A-984E-ADC3-1F2E4A8D9A2C}"/>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BEF64120-745C-BA48-B37E-1CFC73A4C49F}"/>
              </a:ext>
            </a:extLst>
          </p:cNvPr>
          <p:cNvSpPr>
            <a:spLocks noGrp="1"/>
          </p:cNvSpPr>
          <p:nvPr>
            <p:ph type="ftr" sz="quarter" idx="11"/>
          </p:nvPr>
        </p:nvSpPr>
        <p:spPr/>
        <p:txBody>
          <a:bodyPr/>
          <a:lstStyle/>
          <a:p>
            <a:r>
              <a:rPr lang="de-DE"/>
              <a:t>Sperber &amp; Wilson 2004</a:t>
            </a:r>
          </a:p>
        </p:txBody>
      </p:sp>
      <p:sp>
        <p:nvSpPr>
          <p:cNvPr id="4" name="Slide Number Placeholder 3">
            <a:extLst>
              <a:ext uri="{FF2B5EF4-FFF2-40B4-BE49-F238E27FC236}">
                <a16:creationId xmlns:a16="http://schemas.microsoft.com/office/drawing/2014/main" id="{FC4FA2FE-24E3-0B43-A71B-DC2534D5F506}"/>
              </a:ext>
            </a:extLst>
          </p:cNvPr>
          <p:cNvSpPr>
            <a:spLocks noGrp="1"/>
          </p:cNvSpPr>
          <p:nvPr>
            <p:ph type="sldNum" sz="quarter" idx="12"/>
          </p:nvPr>
        </p:nvSpPr>
        <p:spPr/>
        <p:txBody>
          <a:bodyPr/>
          <a:lstStyle/>
          <a:p>
            <a:fld id="{9D195BCC-3514-4B1B-9C18-24F3D67EC549}" type="slidenum">
              <a:rPr lang="de-DE" smtClean="0"/>
              <a:t>42</a:t>
            </a:fld>
            <a:endParaRPr lang="de-DE"/>
          </a:p>
        </p:txBody>
      </p:sp>
      <p:sp>
        <p:nvSpPr>
          <p:cNvPr id="5" name="Text Placeholder 4">
            <a:extLst>
              <a:ext uri="{FF2B5EF4-FFF2-40B4-BE49-F238E27FC236}">
                <a16:creationId xmlns:a16="http://schemas.microsoft.com/office/drawing/2014/main" id="{F626DFFF-7F51-F34B-A7D2-02AC370B6414}"/>
              </a:ext>
            </a:extLst>
          </p:cNvPr>
          <p:cNvSpPr>
            <a:spLocks noGrp="1"/>
          </p:cNvSpPr>
          <p:nvPr>
            <p:ph type="body" sz="quarter" idx="14"/>
          </p:nvPr>
        </p:nvSpPr>
        <p:spPr/>
        <p:txBody>
          <a:bodyPr/>
          <a:lstStyle/>
          <a:p>
            <a:r>
              <a:rPr lang="en-DE" sz="1800"/>
              <a:t>Worin sehen S&amp;W den Vorteil ihres Ansatzes gegenüber Griceanischen Ansätzen?</a:t>
            </a:r>
          </a:p>
          <a:p>
            <a:pPr lvl="1"/>
            <a:r>
              <a:rPr lang="en-DE" sz="1600"/>
              <a:t>er erklärt Parallelen zwischen ostensiver und nicht-ostensiver Kommunikation: z.B. Schweigen als Antwort kann nach Gricescher Maxime der Quantität nur als Unwillen, nicht als Unfähigkeit, zu antworten interpretiert werden</a:t>
            </a:r>
          </a:p>
          <a:p>
            <a:pPr lvl="1"/>
            <a:r>
              <a:rPr lang="en-DE" sz="1600"/>
              <a:t>er bedarf keines Kooperationsprinzips – während Kooperation in der Kommunikation üblich ist, ist sie nicht essentiell (vgl. Lügen etc.)</a:t>
            </a:r>
          </a:p>
          <a:p>
            <a:pPr lvl="1"/>
            <a:r>
              <a:rPr lang="en-DE" sz="1600"/>
              <a:t>unterschiedliche Verwendungsweisen (vage Verwendungen, Metapher, Übertreibung) können als alternative Wege zu optimaler Relevanz interpretiert werden, ohne dass man eine "maxim of truthfulness" annehmen müsste, wonach alle drei in derselben Weise Konversationsmaximen verletzen.</a:t>
            </a:r>
          </a:p>
        </p:txBody>
      </p:sp>
      <p:sp>
        <p:nvSpPr>
          <p:cNvPr id="6" name="Text Placeholder 5">
            <a:extLst>
              <a:ext uri="{FF2B5EF4-FFF2-40B4-BE49-F238E27FC236}">
                <a16:creationId xmlns:a16="http://schemas.microsoft.com/office/drawing/2014/main" id="{2E507E61-8EA7-7246-B610-A9D39C02F291}"/>
              </a:ext>
            </a:extLst>
          </p:cNvPr>
          <p:cNvSpPr>
            <a:spLocks noGrp="1"/>
          </p:cNvSpPr>
          <p:nvPr>
            <p:ph type="body" sz="quarter" idx="15"/>
          </p:nvPr>
        </p:nvSpPr>
        <p:spPr/>
        <p:txBody>
          <a:bodyPr/>
          <a:lstStyle/>
          <a:p>
            <a:r>
              <a:rPr lang="en-DE"/>
              <a:t>Relevanztheorie vs. Griceanische Ansätze</a:t>
            </a:r>
          </a:p>
        </p:txBody>
      </p:sp>
    </p:spTree>
    <p:extLst>
      <p:ext uri="{BB962C8B-B14F-4D97-AF65-F5344CB8AC3E}">
        <p14:creationId xmlns:p14="http://schemas.microsoft.com/office/powerpoint/2010/main" val="34243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3BB8-4190-9748-85DF-2708CD2BC09E}"/>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99DA75E7-23B1-D748-A3A3-7951CE60E917}"/>
              </a:ext>
            </a:extLst>
          </p:cNvPr>
          <p:cNvSpPr>
            <a:spLocks noGrp="1"/>
          </p:cNvSpPr>
          <p:nvPr>
            <p:ph type="ftr" sz="quarter" idx="11"/>
          </p:nvPr>
        </p:nvSpPr>
        <p:spPr/>
        <p:txBody>
          <a:bodyPr/>
          <a:lstStyle/>
          <a:p>
            <a:r>
              <a:rPr lang="de-DE"/>
              <a:t>Sperber &amp; Wilson 2004</a:t>
            </a:r>
          </a:p>
        </p:txBody>
      </p:sp>
      <p:sp>
        <p:nvSpPr>
          <p:cNvPr id="4" name="Slide Number Placeholder 3">
            <a:extLst>
              <a:ext uri="{FF2B5EF4-FFF2-40B4-BE49-F238E27FC236}">
                <a16:creationId xmlns:a16="http://schemas.microsoft.com/office/drawing/2014/main" id="{2F79EA43-4801-EA48-905D-C204B23BEF93}"/>
              </a:ext>
            </a:extLst>
          </p:cNvPr>
          <p:cNvSpPr>
            <a:spLocks noGrp="1"/>
          </p:cNvSpPr>
          <p:nvPr>
            <p:ph type="sldNum" sz="quarter" idx="12"/>
          </p:nvPr>
        </p:nvSpPr>
        <p:spPr/>
        <p:txBody>
          <a:bodyPr/>
          <a:lstStyle/>
          <a:p>
            <a:fld id="{9D195BCC-3514-4B1B-9C18-24F3D67EC549}" type="slidenum">
              <a:rPr lang="de-DE" smtClean="0"/>
              <a:t>43</a:t>
            </a:fld>
            <a:endParaRPr lang="de-DE"/>
          </a:p>
        </p:txBody>
      </p:sp>
      <p:sp>
        <p:nvSpPr>
          <p:cNvPr id="5" name="Text Placeholder 4">
            <a:extLst>
              <a:ext uri="{FF2B5EF4-FFF2-40B4-BE49-F238E27FC236}">
                <a16:creationId xmlns:a16="http://schemas.microsoft.com/office/drawing/2014/main" id="{A4637C6C-6610-A246-A5A5-EEDD5B4E5CFC}"/>
              </a:ext>
            </a:extLst>
          </p:cNvPr>
          <p:cNvSpPr>
            <a:spLocks noGrp="1"/>
          </p:cNvSpPr>
          <p:nvPr>
            <p:ph type="body" sz="quarter" idx="14"/>
          </p:nvPr>
        </p:nvSpPr>
        <p:spPr/>
        <p:txBody>
          <a:bodyPr/>
          <a:lstStyle/>
          <a:p>
            <a:r>
              <a:rPr lang="en-DE" sz="1800"/>
              <a:t>Verstehensprozess nach der Relevanztheorie:</a:t>
            </a:r>
          </a:p>
          <a:p>
            <a:pPr lvl="1"/>
            <a:r>
              <a:rPr lang="en-DE" sz="1600"/>
              <a:t>Rezipient*in folgt im Verstehensprozess dem </a:t>
            </a:r>
            <a:r>
              <a:rPr lang="en-DE" sz="1600">
                <a:solidFill>
                  <a:srgbClr val="0070C0"/>
                </a:solidFill>
              </a:rPr>
              <a:t>Pfad des geringsten Aufwands</a:t>
            </a:r>
            <a:r>
              <a:rPr lang="en-DE" sz="1600"/>
              <a:t>: Interpretative Hypothesen (z.B. Desambiguierungen, Referenzauflösungen, Implikaturen etc.) werden in der Reihenfolge ihrer (kognitiven) Zugänglichkeit überprüft</a:t>
            </a:r>
          </a:p>
          <a:p>
            <a:pPr lvl="1"/>
            <a:r>
              <a:rPr lang="en-DE" sz="1600"/>
              <a:t>Wenn die </a:t>
            </a:r>
            <a:r>
              <a:rPr lang="en-DE" sz="1600">
                <a:solidFill>
                  <a:srgbClr val="0070C0"/>
                </a:solidFill>
              </a:rPr>
              <a:t>Relevanzerwartungen</a:t>
            </a:r>
            <a:r>
              <a:rPr lang="en-DE" sz="1600"/>
              <a:t> </a:t>
            </a:r>
            <a:r>
              <a:rPr lang="en-DE" sz="1600">
                <a:solidFill>
                  <a:srgbClr val="0070C0"/>
                </a:solidFill>
              </a:rPr>
              <a:t>erfüllt</a:t>
            </a:r>
            <a:r>
              <a:rPr lang="en-DE" sz="1600"/>
              <a:t> sind, endet der Verstehensprozess</a:t>
            </a:r>
          </a:p>
          <a:p>
            <a:r>
              <a:rPr lang="en-DE" sz="1800"/>
              <a:t>d.h. bei der ersten Interpretation, die die Relevanzerwartungen erfüllt, beendet die Rezipient*in den Interpretationsprozess, da nicht mit mehr als einer (intendierten) Interpretation zu rechnen ist</a:t>
            </a:r>
          </a:p>
          <a:p>
            <a:r>
              <a:rPr lang="en-DE" sz="1800"/>
              <a:t>Sprachliche Äußerungen werden also nicht "vollständig" auf ihre Relevanz geprüft. </a:t>
            </a:r>
            <a:r>
              <a:rPr lang="en-GB" sz="1800">
                <a:solidFill>
                  <a:srgbClr val="0070C0"/>
                </a:solidFill>
              </a:rPr>
              <a:t>Interpretationsprozesse enden</a:t>
            </a:r>
            <a:r>
              <a:rPr lang="en-GB" sz="1800"/>
              <a:t> vielmehr, wenn Äußerungen als </a:t>
            </a:r>
            <a:r>
              <a:rPr lang="en-GB" sz="1800">
                <a:solidFill>
                  <a:srgbClr val="0070C0"/>
                </a:solidFill>
              </a:rPr>
              <a:t>relevant genug</a:t>
            </a:r>
            <a:r>
              <a:rPr lang="en-GB" sz="1800"/>
              <a:t> klassifiziert wurden.</a:t>
            </a:r>
            <a:endParaRPr lang="en-DE" sz="1800"/>
          </a:p>
        </p:txBody>
      </p:sp>
      <p:sp>
        <p:nvSpPr>
          <p:cNvPr id="6" name="Text Placeholder 5">
            <a:extLst>
              <a:ext uri="{FF2B5EF4-FFF2-40B4-BE49-F238E27FC236}">
                <a16:creationId xmlns:a16="http://schemas.microsoft.com/office/drawing/2014/main" id="{4809233D-E8A5-6545-91B4-8631AE6D8EB7}"/>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11131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E22B-BD97-CB42-BCAA-D8A8FE2057DF}"/>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FB6DFEA1-D5B7-7C4B-9EC9-78AAD2589531}"/>
              </a:ext>
            </a:extLst>
          </p:cNvPr>
          <p:cNvSpPr>
            <a:spLocks noGrp="1"/>
          </p:cNvSpPr>
          <p:nvPr>
            <p:ph type="ftr" sz="quarter" idx="11"/>
          </p:nvPr>
        </p:nvSpPr>
        <p:spPr/>
        <p:txBody>
          <a:bodyPr/>
          <a:lstStyle/>
          <a:p>
            <a:r>
              <a:rPr lang="de-DE"/>
              <a:t>Cummins 2019: 31</a:t>
            </a:r>
          </a:p>
        </p:txBody>
      </p:sp>
      <p:sp>
        <p:nvSpPr>
          <p:cNvPr id="4" name="Slide Number Placeholder 3">
            <a:extLst>
              <a:ext uri="{FF2B5EF4-FFF2-40B4-BE49-F238E27FC236}">
                <a16:creationId xmlns:a16="http://schemas.microsoft.com/office/drawing/2014/main" id="{1D6AC8E4-F928-2349-8499-F427AB17572B}"/>
              </a:ext>
            </a:extLst>
          </p:cNvPr>
          <p:cNvSpPr>
            <a:spLocks noGrp="1"/>
          </p:cNvSpPr>
          <p:nvPr>
            <p:ph type="sldNum" sz="quarter" idx="12"/>
          </p:nvPr>
        </p:nvSpPr>
        <p:spPr/>
        <p:txBody>
          <a:bodyPr/>
          <a:lstStyle/>
          <a:p>
            <a:fld id="{9D195BCC-3514-4B1B-9C18-24F3D67EC549}" type="slidenum">
              <a:rPr lang="de-DE" smtClean="0"/>
              <a:t>44</a:t>
            </a:fld>
            <a:endParaRPr lang="de-DE"/>
          </a:p>
        </p:txBody>
      </p:sp>
      <p:sp>
        <p:nvSpPr>
          <p:cNvPr id="5" name="Text Placeholder 4">
            <a:extLst>
              <a:ext uri="{FF2B5EF4-FFF2-40B4-BE49-F238E27FC236}">
                <a16:creationId xmlns:a16="http://schemas.microsoft.com/office/drawing/2014/main" id="{EB35B0CF-7C9C-FD4C-A37E-BE695116619A}"/>
              </a:ext>
            </a:extLst>
          </p:cNvPr>
          <p:cNvSpPr>
            <a:spLocks noGrp="1"/>
          </p:cNvSpPr>
          <p:nvPr>
            <p:ph type="body" sz="quarter" idx="14"/>
          </p:nvPr>
        </p:nvSpPr>
        <p:spPr/>
        <p:txBody>
          <a:bodyPr/>
          <a:lstStyle/>
          <a:p>
            <a:r>
              <a:rPr lang="en-DE"/>
              <a:t>Beispiel:</a:t>
            </a:r>
          </a:p>
          <a:p>
            <a:pPr marL="0" indent="0" algn="ctr">
              <a:buNone/>
            </a:pPr>
            <a:r>
              <a:rPr lang="en-DE" i="1"/>
              <a:t>A: Ich habe kein Geld für das Ticket.</a:t>
            </a:r>
          </a:p>
          <a:p>
            <a:pPr marL="0" indent="0" algn="ctr">
              <a:buNone/>
            </a:pPr>
            <a:r>
              <a:rPr lang="en-DE" i="1"/>
              <a:t>B: Ich habe eine Kreditkarte,</a:t>
            </a:r>
          </a:p>
          <a:p>
            <a:pPr marL="0" indent="0" algn="ctr">
              <a:buNone/>
            </a:pPr>
            <a:endParaRPr lang="en-DE" i="1"/>
          </a:p>
          <a:p>
            <a:r>
              <a:rPr lang="en-DE"/>
              <a:t>B antwortet mit einer Assertion </a:t>
            </a:r>
            <a:r>
              <a:rPr lang="en-DE">
                <a:sym typeface="Wingdings" pitchFamily="2" charset="2"/>
              </a:rPr>
              <a:t> A interpretiert diese unter der Annahme, dass sie dem kommunikativen Relevanzprinzip folgt  semantischer Gehalt allein scheint unzureichend, um B dazu zu bringen, diese Äußerung zu tätigen  A versucht, eine reichhaltigere intendierte Bedeutung zu inferieren  B bietet an, das Ticket für A zu bezahlen.</a:t>
            </a:r>
            <a:endParaRPr lang="en-DE"/>
          </a:p>
        </p:txBody>
      </p:sp>
      <p:sp>
        <p:nvSpPr>
          <p:cNvPr id="6" name="Text Placeholder 5">
            <a:extLst>
              <a:ext uri="{FF2B5EF4-FFF2-40B4-BE49-F238E27FC236}">
                <a16:creationId xmlns:a16="http://schemas.microsoft.com/office/drawing/2014/main" id="{C7C842D2-F7E8-244F-8874-354DDF929EFE}"/>
              </a:ext>
            </a:extLst>
          </p:cNvPr>
          <p:cNvSpPr>
            <a:spLocks noGrp="1"/>
          </p:cNvSpPr>
          <p:nvPr>
            <p:ph type="body" sz="quarter" idx="15"/>
          </p:nvPr>
        </p:nvSpPr>
        <p:spPr/>
        <p:txBody>
          <a:bodyPr/>
          <a:lstStyle/>
          <a:p>
            <a:r>
              <a:rPr lang="en-DE"/>
              <a:t>Kontextualismus: Relevanztheorie</a:t>
            </a:r>
          </a:p>
        </p:txBody>
      </p:sp>
    </p:spTree>
    <p:extLst>
      <p:ext uri="{BB962C8B-B14F-4D97-AF65-F5344CB8AC3E}">
        <p14:creationId xmlns:p14="http://schemas.microsoft.com/office/powerpoint/2010/main" val="32234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AE76-A8DE-7F44-A61A-ACD915419429}"/>
              </a:ext>
            </a:extLst>
          </p:cNvPr>
          <p:cNvSpPr>
            <a:spLocks noGrp="1"/>
          </p:cNvSpPr>
          <p:nvPr>
            <p:ph type="title"/>
          </p:nvPr>
        </p:nvSpPr>
        <p:spPr/>
        <p:txBody>
          <a:bodyPr/>
          <a:lstStyle/>
          <a:p>
            <a:r>
              <a:rPr lang="en-DE"/>
              <a:t>Zwischenfazit</a:t>
            </a:r>
          </a:p>
        </p:txBody>
      </p:sp>
      <p:sp>
        <p:nvSpPr>
          <p:cNvPr id="3" name="Footer Placeholder 2">
            <a:extLst>
              <a:ext uri="{FF2B5EF4-FFF2-40B4-BE49-F238E27FC236}">
                <a16:creationId xmlns:a16="http://schemas.microsoft.com/office/drawing/2014/main" id="{D63AB477-4504-A747-8822-AA99D20A491F}"/>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F41C8DBA-2581-4546-A640-28EF7A54BF0B}"/>
              </a:ext>
            </a:extLst>
          </p:cNvPr>
          <p:cNvSpPr>
            <a:spLocks noGrp="1"/>
          </p:cNvSpPr>
          <p:nvPr>
            <p:ph type="sldNum" sz="quarter" idx="12"/>
          </p:nvPr>
        </p:nvSpPr>
        <p:spPr/>
        <p:txBody>
          <a:bodyPr/>
          <a:lstStyle/>
          <a:p>
            <a:fld id="{9D195BCC-3514-4B1B-9C18-24F3D67EC549}" type="slidenum">
              <a:rPr lang="de-DE" smtClean="0"/>
              <a:t>45</a:t>
            </a:fld>
            <a:endParaRPr lang="de-DE"/>
          </a:p>
        </p:txBody>
      </p:sp>
      <p:sp>
        <p:nvSpPr>
          <p:cNvPr id="5" name="Text Placeholder 4">
            <a:extLst>
              <a:ext uri="{FF2B5EF4-FFF2-40B4-BE49-F238E27FC236}">
                <a16:creationId xmlns:a16="http://schemas.microsoft.com/office/drawing/2014/main" id="{792F84D8-5971-9541-935E-5B524D72EB06}"/>
              </a:ext>
            </a:extLst>
          </p:cNvPr>
          <p:cNvSpPr>
            <a:spLocks noGrp="1"/>
          </p:cNvSpPr>
          <p:nvPr>
            <p:ph type="body" sz="quarter" idx="14"/>
          </p:nvPr>
        </p:nvSpPr>
        <p:spPr/>
        <p:txBody>
          <a:bodyPr/>
          <a:lstStyle/>
          <a:p>
            <a:r>
              <a:rPr lang="en-DE"/>
              <a:t>Minimalismus und Kontextualismus geben unterschiedliche Antworten auf die Frage nach der Abgrenzung von Semantik und Pragmatik</a:t>
            </a:r>
          </a:p>
          <a:p>
            <a:r>
              <a:rPr lang="en-DE"/>
              <a:t>innerhalb des Kontextualismus geben neo-Griceanische und relevanztheoretische Ansätze unterschiedliche Antworten auf die Frage, wie genau pragmatische Effekte in der Bedeutungskonstruktion wirken</a:t>
            </a:r>
          </a:p>
          <a:p>
            <a:r>
              <a:rPr lang="en-DE"/>
              <a:t>die Theorien machen auch unterschiedliche Vorhersagen, die sich mit Hilfe experimentell-pragmatischer Ansätze überprüfen lassen – dazu mehr in der entsprechenden Sitzung!</a:t>
            </a:r>
          </a:p>
        </p:txBody>
      </p:sp>
      <p:sp>
        <p:nvSpPr>
          <p:cNvPr id="6" name="Text Placeholder 5">
            <a:extLst>
              <a:ext uri="{FF2B5EF4-FFF2-40B4-BE49-F238E27FC236}">
                <a16:creationId xmlns:a16="http://schemas.microsoft.com/office/drawing/2014/main" id="{97BE2D46-BB41-4A47-8B70-A1E3CB5D042A}"/>
              </a:ext>
            </a:extLst>
          </p:cNvPr>
          <p:cNvSpPr>
            <a:spLocks noGrp="1"/>
          </p:cNvSpPr>
          <p:nvPr>
            <p:ph type="body" sz="quarter" idx="15"/>
          </p:nvPr>
        </p:nvSpPr>
        <p:spPr/>
        <p:txBody>
          <a:bodyPr/>
          <a:lstStyle/>
          <a:p>
            <a:r>
              <a:rPr lang="en-DE"/>
              <a:t>Bedeutungsminimalismus und Kontextualismus</a:t>
            </a:r>
          </a:p>
        </p:txBody>
      </p:sp>
    </p:spTree>
    <p:extLst>
      <p:ext uri="{BB962C8B-B14F-4D97-AF65-F5344CB8AC3E}">
        <p14:creationId xmlns:p14="http://schemas.microsoft.com/office/powerpoint/2010/main" val="349952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FDC6-51D9-9246-837B-1AAD03273908}"/>
              </a:ext>
            </a:extLst>
          </p:cNvPr>
          <p:cNvSpPr>
            <a:spLocks noGrp="1"/>
          </p:cNvSpPr>
          <p:nvPr>
            <p:ph type="title"/>
          </p:nvPr>
        </p:nvSpPr>
        <p:spPr/>
        <p:txBody>
          <a:bodyPr/>
          <a:lstStyle/>
          <a:p>
            <a:r>
              <a:rPr lang="en-DE"/>
              <a:t>Cliffhanger</a:t>
            </a:r>
          </a:p>
        </p:txBody>
      </p:sp>
      <p:sp>
        <p:nvSpPr>
          <p:cNvPr id="3" name="Footer Placeholder 2">
            <a:extLst>
              <a:ext uri="{FF2B5EF4-FFF2-40B4-BE49-F238E27FC236}">
                <a16:creationId xmlns:a16="http://schemas.microsoft.com/office/drawing/2014/main" id="{9D4207B2-0D1D-524A-9BBA-24734775876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3121EDD-A851-2D44-936B-889E3D831FC6}"/>
              </a:ext>
            </a:extLst>
          </p:cNvPr>
          <p:cNvSpPr>
            <a:spLocks noGrp="1"/>
          </p:cNvSpPr>
          <p:nvPr>
            <p:ph type="sldNum" sz="quarter" idx="12"/>
          </p:nvPr>
        </p:nvSpPr>
        <p:spPr/>
        <p:txBody>
          <a:bodyPr/>
          <a:lstStyle/>
          <a:p>
            <a:fld id="{9D195BCC-3514-4B1B-9C18-24F3D67EC549}" type="slidenum">
              <a:rPr lang="de-DE" smtClean="0"/>
              <a:t>46</a:t>
            </a:fld>
            <a:endParaRPr lang="de-DE"/>
          </a:p>
        </p:txBody>
      </p:sp>
      <p:sp>
        <p:nvSpPr>
          <p:cNvPr id="5" name="Text Placeholder 4">
            <a:extLst>
              <a:ext uri="{FF2B5EF4-FFF2-40B4-BE49-F238E27FC236}">
                <a16:creationId xmlns:a16="http://schemas.microsoft.com/office/drawing/2014/main" id="{6A98F3B2-DDC6-9748-9E7F-6FDA50CC2C09}"/>
              </a:ext>
            </a:extLst>
          </p:cNvPr>
          <p:cNvSpPr>
            <a:spLocks noGrp="1"/>
          </p:cNvSpPr>
          <p:nvPr>
            <p:ph type="body" sz="quarter" idx="14"/>
          </p:nvPr>
        </p:nvSpPr>
        <p:spPr/>
        <p:txBody>
          <a:bodyPr/>
          <a:lstStyle/>
          <a:p>
            <a:r>
              <a:rPr lang="en-DE"/>
              <a:t>Implikaturen: Wie wir verstehen, was nicht gesagt worden ist (z.B. </a:t>
            </a:r>
            <a:r>
              <a:rPr lang="en-DE" i="1"/>
              <a:t>Es zieht </a:t>
            </a:r>
            <a:r>
              <a:rPr lang="en-DE"/>
              <a:t>+&gt;</a:t>
            </a:r>
            <a:r>
              <a:rPr lang="en-DE" i="1"/>
              <a:t> </a:t>
            </a:r>
            <a:r>
              <a:rPr lang="en-DE"/>
              <a:t>'Bitte schließe das Fenster')</a:t>
            </a:r>
          </a:p>
          <a:p>
            <a:endParaRPr lang="en-DE"/>
          </a:p>
          <a:p>
            <a:r>
              <a:rPr lang="en-DE"/>
              <a:t>Präsuppositionen: Was wir unausgesprochen voraussetzen, wenn wir sprachliche Äußerungen tätigen (z.B. </a:t>
            </a:r>
            <a:r>
              <a:rPr lang="en-DE" i="1"/>
              <a:t>Der König von Frankreich ist kahlköpfig </a:t>
            </a:r>
            <a:r>
              <a:rPr lang="en-DE"/>
              <a:t>&gt;&gt; Es gibt einen König von Frankreich; </a:t>
            </a:r>
            <a:r>
              <a:rPr lang="en-DE" i="1"/>
              <a:t>Ist Peter wieder gesund? </a:t>
            </a:r>
            <a:r>
              <a:rPr lang="en-DE"/>
              <a:t>&gt;&gt; Peter war krank)</a:t>
            </a:r>
          </a:p>
          <a:p>
            <a:endParaRPr lang="en-DE"/>
          </a:p>
          <a:p>
            <a:r>
              <a:rPr lang="en-DE"/>
              <a:t>Deixis und Anapher: </a:t>
            </a:r>
            <a:r>
              <a:rPr lang="en-DE" i="1"/>
              <a:t>Kannst </a:t>
            </a:r>
            <a:r>
              <a:rPr lang="en-DE" b="1" i="1"/>
              <a:t>du </a:t>
            </a:r>
            <a:r>
              <a:rPr lang="en-DE" i="1"/>
              <a:t>mir einen Kaffee mitbringen? – Ja, </a:t>
            </a:r>
            <a:r>
              <a:rPr lang="en-DE" b="1" i="1"/>
              <a:t>das </a:t>
            </a:r>
            <a:r>
              <a:rPr lang="en-DE" i="1"/>
              <a:t>mache ich gern.</a:t>
            </a:r>
            <a:endParaRPr lang="en-DE"/>
          </a:p>
          <a:p>
            <a:endParaRPr lang="en-DE"/>
          </a:p>
        </p:txBody>
      </p:sp>
      <p:sp>
        <p:nvSpPr>
          <p:cNvPr id="6" name="Text Placeholder 5">
            <a:extLst>
              <a:ext uri="{FF2B5EF4-FFF2-40B4-BE49-F238E27FC236}">
                <a16:creationId xmlns:a16="http://schemas.microsoft.com/office/drawing/2014/main" id="{7B01B7B0-A70C-AE4F-883C-28DEB9BB0CDB}"/>
              </a:ext>
            </a:extLst>
          </p:cNvPr>
          <p:cNvSpPr>
            <a:spLocks noGrp="1"/>
          </p:cNvSpPr>
          <p:nvPr>
            <p:ph type="body" sz="quarter" idx="15"/>
          </p:nvPr>
        </p:nvSpPr>
        <p:spPr/>
        <p:txBody>
          <a:bodyPr/>
          <a:lstStyle/>
          <a:p>
            <a:r>
              <a:rPr lang="en-DE"/>
              <a:t>Was erwartet uns?</a:t>
            </a:r>
          </a:p>
        </p:txBody>
      </p:sp>
    </p:spTree>
    <p:extLst>
      <p:ext uri="{BB962C8B-B14F-4D97-AF65-F5344CB8AC3E}">
        <p14:creationId xmlns:p14="http://schemas.microsoft.com/office/powerpoint/2010/main" val="4252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6F8-2E99-7D45-A061-E2FAC0EC8F57}"/>
              </a:ext>
            </a:extLst>
          </p:cNvPr>
          <p:cNvSpPr>
            <a:spLocks noGrp="1"/>
          </p:cNvSpPr>
          <p:nvPr>
            <p:ph type="title"/>
          </p:nvPr>
        </p:nvSpPr>
        <p:spPr/>
        <p:txBody>
          <a:bodyPr/>
          <a:lstStyle/>
          <a:p>
            <a:r>
              <a:rPr lang="en-DE"/>
              <a:t>Literatur</a:t>
            </a:r>
          </a:p>
        </p:txBody>
      </p:sp>
      <p:sp>
        <p:nvSpPr>
          <p:cNvPr id="3" name="Footer Placeholder 2">
            <a:extLst>
              <a:ext uri="{FF2B5EF4-FFF2-40B4-BE49-F238E27FC236}">
                <a16:creationId xmlns:a16="http://schemas.microsoft.com/office/drawing/2014/main" id="{361B515E-1DC9-664A-8656-9EEF8897865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2D3E130-B653-E44F-B82D-4E4AC43B6DE4}"/>
              </a:ext>
            </a:extLst>
          </p:cNvPr>
          <p:cNvSpPr>
            <a:spLocks noGrp="1"/>
          </p:cNvSpPr>
          <p:nvPr>
            <p:ph type="sldNum" sz="quarter" idx="12"/>
          </p:nvPr>
        </p:nvSpPr>
        <p:spPr/>
        <p:txBody>
          <a:bodyPr/>
          <a:lstStyle/>
          <a:p>
            <a:fld id="{9D195BCC-3514-4B1B-9C18-24F3D67EC549}" type="slidenum">
              <a:rPr lang="de-DE" smtClean="0"/>
              <a:t>47</a:t>
            </a:fld>
            <a:endParaRPr lang="de-DE"/>
          </a:p>
        </p:txBody>
      </p:sp>
      <p:sp>
        <p:nvSpPr>
          <p:cNvPr id="5" name="Text Placeholder 4">
            <a:extLst>
              <a:ext uri="{FF2B5EF4-FFF2-40B4-BE49-F238E27FC236}">
                <a16:creationId xmlns:a16="http://schemas.microsoft.com/office/drawing/2014/main" id="{C5BCA108-F1B0-AF40-97A9-EE1920110112}"/>
              </a:ext>
            </a:extLst>
          </p:cNvPr>
          <p:cNvSpPr>
            <a:spLocks noGrp="1"/>
          </p:cNvSpPr>
          <p:nvPr>
            <p:ph type="body" sz="quarter" idx="14"/>
          </p:nvPr>
        </p:nvSpPr>
        <p:spPr>
          <a:xfrm>
            <a:off x="499439" y="990749"/>
            <a:ext cx="8101012" cy="3311525"/>
          </a:xfrm>
        </p:spPr>
        <p:txBody>
          <a:bodyPr/>
          <a:lstStyle/>
          <a:p>
            <a:pPr>
              <a:spcBef>
                <a:spcPts val="0"/>
              </a:spcBef>
            </a:pPr>
            <a:r>
              <a:rPr lang="en-GB" sz="1050">
                <a:effectLst/>
              </a:rPr>
              <a:t>Ariel, Mira (2010). Defining Pragmatics. Cambridge: Cambridge University Press.</a:t>
            </a:r>
          </a:p>
          <a:p>
            <a:pPr>
              <a:spcBef>
                <a:spcPts val="0"/>
              </a:spcBef>
            </a:pPr>
            <a:r>
              <a:rPr lang="en-GB" sz="1050">
                <a:effectLst/>
              </a:rPr>
              <a:t>Cummins, Chris. 2019. </a:t>
            </a:r>
            <a:r>
              <a:rPr lang="en-GB" sz="1050" i="1">
                <a:effectLst/>
              </a:rPr>
              <a:t>Pragmatics</a:t>
            </a:r>
            <a:r>
              <a:rPr lang="en-GB" sz="1050">
                <a:effectLst/>
              </a:rPr>
              <a:t>. Edinburgh: Edinburgh University Press.</a:t>
            </a:r>
          </a:p>
          <a:p>
            <a:pPr>
              <a:spcBef>
                <a:spcPts val="0"/>
              </a:spcBef>
            </a:pPr>
            <a:r>
              <a:rPr lang="en-GB" sz="1050">
                <a:effectLst/>
              </a:rPr>
              <a:t>Gazdar, Gerald. 1979. </a:t>
            </a:r>
            <a:r>
              <a:rPr lang="en-GB" sz="1050" i="1">
                <a:effectLst/>
              </a:rPr>
              <a:t>Pragmatics</a:t>
            </a:r>
            <a:r>
              <a:rPr lang="en-GB" sz="1050">
                <a:effectLst/>
              </a:rPr>
              <a:t>. New York: AP.</a:t>
            </a:r>
          </a:p>
          <a:p>
            <a:pPr>
              <a:spcBef>
                <a:spcPts val="0"/>
              </a:spcBef>
            </a:pPr>
            <a:r>
              <a:rPr lang="en-GB" sz="1050">
                <a:effectLst/>
              </a:rPr>
              <a:t>Grice, H. P. 1975. Logic and conversation. In Peter Cole &amp; Jerry L. Morgan (eds.), </a:t>
            </a:r>
            <a:r>
              <a:rPr lang="en-GB" sz="1050" i="1">
                <a:effectLst/>
              </a:rPr>
              <a:t>Syntax and semantics, vol. III</a:t>
            </a:r>
            <a:r>
              <a:rPr lang="en-GB" sz="1050">
                <a:effectLst/>
              </a:rPr>
              <a:t>, 183–198. New York: Academic Press.</a:t>
            </a:r>
          </a:p>
          <a:p>
            <a:pPr>
              <a:spcBef>
                <a:spcPts val="0"/>
              </a:spcBef>
            </a:pPr>
            <a:r>
              <a:rPr lang="en-GB" sz="1050">
                <a:effectLst/>
              </a:rPr>
              <a:t>Jaszczolt, Katarzyna M. 2012. Semantics/pragmatics boundary disputes. In Claudia Maienborn, Klaus von Heusinger &amp; Paul Portner (eds.), </a:t>
            </a:r>
            <a:r>
              <a:rPr lang="en-GB" sz="1050" i="1">
                <a:effectLst/>
              </a:rPr>
              <a:t>Semantics: an international handbook of natural language meaning</a:t>
            </a:r>
            <a:r>
              <a:rPr lang="en-GB" sz="1050">
                <a:effectLst/>
              </a:rPr>
              <a:t>, vol. 3, 2333–2360. (Handbooks of Linguistics and Communication Science). Berlin, New York: De Gruyter Mouton.</a:t>
            </a:r>
          </a:p>
          <a:p>
            <a:pPr>
              <a:spcBef>
                <a:spcPts val="0"/>
              </a:spcBef>
            </a:pPr>
            <a:r>
              <a:rPr lang="en-GB" sz="1050">
                <a:effectLst/>
              </a:rPr>
              <a:t>Kasper, Simon. 2020. Einführung in die Semantik und Pragmatik. </a:t>
            </a:r>
            <a:r>
              <a:rPr lang="en-GB" sz="1050">
                <a:effectLst/>
                <a:hlinkClick r:id="rId2"/>
              </a:rPr>
              <a:t>https://www.simonkasper.info/zur-arbeit/einf%C3%BChrung-in-die-semantik-und-pragmatik/</a:t>
            </a:r>
            <a:r>
              <a:rPr lang="en-GB" sz="1050">
                <a:effectLst/>
              </a:rPr>
              <a:t>.</a:t>
            </a:r>
          </a:p>
          <a:p>
            <a:pPr>
              <a:spcBef>
                <a:spcPts val="0"/>
              </a:spcBef>
            </a:pPr>
            <a:r>
              <a:rPr lang="en-GB" sz="1050">
                <a:effectLst/>
              </a:rPr>
              <a:t>Morris, Charles W. 1939. Esthetics and the theory of signs. </a:t>
            </a:r>
            <a:r>
              <a:rPr lang="en-GB" sz="1050" i="1">
                <a:effectLst/>
              </a:rPr>
              <a:t>Erkenntnis</a:t>
            </a:r>
            <a:r>
              <a:rPr lang="en-GB" sz="1050">
                <a:effectLst/>
              </a:rPr>
              <a:t> 8(1). 131–150.</a:t>
            </a:r>
          </a:p>
          <a:p>
            <a:pPr>
              <a:spcBef>
                <a:spcPts val="0"/>
              </a:spcBef>
            </a:pPr>
            <a:r>
              <a:rPr lang="en-GB" sz="1050">
                <a:effectLst/>
              </a:rPr>
              <a:t>Noveck, Ira A. &amp; Andres Posada. 2003. Characterizing the time course of an implicature: An evoked potentials study. </a:t>
            </a:r>
            <a:r>
              <a:rPr lang="en-GB" sz="1050" i="1">
                <a:effectLst/>
              </a:rPr>
              <a:t>Brain and Language</a:t>
            </a:r>
            <a:r>
              <a:rPr lang="en-GB" sz="1050">
                <a:effectLst/>
              </a:rPr>
              <a:t> 85(2). 203–210.</a:t>
            </a:r>
          </a:p>
          <a:p>
            <a:pPr>
              <a:spcBef>
                <a:spcPts val="0"/>
              </a:spcBef>
            </a:pPr>
            <a:r>
              <a:rPr lang="en-GB" sz="1050">
                <a:effectLst/>
              </a:rPr>
              <a:t>Recanati, François. 2004. </a:t>
            </a:r>
            <a:r>
              <a:rPr lang="en-GB" sz="1050" i="1">
                <a:effectLst/>
              </a:rPr>
              <a:t>Literal meaning</a:t>
            </a:r>
            <a:r>
              <a:rPr lang="en-GB" sz="1050">
                <a:effectLst/>
              </a:rPr>
              <a:t>. Cambridge: Cambridge University Press.</a:t>
            </a:r>
          </a:p>
          <a:p>
            <a:pPr>
              <a:spcBef>
                <a:spcPts val="0"/>
              </a:spcBef>
            </a:pPr>
            <a:r>
              <a:rPr lang="en-GB" sz="1050">
                <a:effectLst/>
              </a:rPr>
              <a:t>Recanati, François. 2006. Pragmatics and semantics. In Laurence R. Horn &amp; Gregory Ward (eds.), 442–462. Oxford: Blackwell.</a:t>
            </a:r>
          </a:p>
          <a:p>
            <a:pPr>
              <a:spcBef>
                <a:spcPts val="0"/>
              </a:spcBef>
            </a:pPr>
            <a:r>
              <a:rPr lang="en-GB" sz="1050">
                <a:effectLst/>
              </a:rPr>
              <a:t>Petruck, Miriam R.L. 1995. Frame semantics. In Jef Verschueren, Jan-Ola Östman &amp; Jan Blommaert (eds.), </a:t>
            </a:r>
            <a:r>
              <a:rPr lang="en-GB" sz="1050" i="1">
                <a:effectLst/>
              </a:rPr>
              <a:t>Handbook of pragmatics</a:t>
            </a:r>
            <a:r>
              <a:rPr lang="en-GB" sz="1050">
                <a:effectLst/>
              </a:rPr>
              <a:t>. Amsterdam Philadelphia: Benjamins.</a:t>
            </a:r>
          </a:p>
          <a:p>
            <a:pPr>
              <a:spcBef>
                <a:spcPts val="0"/>
              </a:spcBef>
            </a:pPr>
            <a:r>
              <a:rPr lang="en-GB" sz="1050">
                <a:effectLst/>
              </a:rPr>
              <a:t>Scott-Phillips, Thomas C., Simon Kirby &amp; Graham R.S. Ritchie. 2009. Signalling Signalhood and the Emergence of Communication. </a:t>
            </a:r>
            <a:r>
              <a:rPr lang="en-GB" sz="1050" i="1">
                <a:effectLst/>
              </a:rPr>
              <a:t>Cognition</a:t>
            </a:r>
            <a:r>
              <a:rPr lang="en-GB" sz="1050">
                <a:effectLst/>
              </a:rPr>
              <a:t> 113. 226–233.</a:t>
            </a:r>
          </a:p>
          <a:p>
            <a:pPr>
              <a:spcBef>
                <a:spcPts val="0"/>
              </a:spcBef>
            </a:pPr>
            <a:r>
              <a:rPr lang="en-GB" sz="1050">
                <a:effectLst/>
              </a:rPr>
              <a:t>Sperber, Dan &amp; Deirdre Wilson. 1995. </a:t>
            </a:r>
            <a:r>
              <a:rPr lang="en-GB" sz="1050" i="1">
                <a:effectLst/>
              </a:rPr>
              <a:t>Relevance: Communication and Cognition</a:t>
            </a:r>
            <a:r>
              <a:rPr lang="en-GB" sz="1050">
                <a:effectLst/>
              </a:rPr>
              <a:t>. 2nd ed. Oxford: Blackwell.</a:t>
            </a:r>
          </a:p>
          <a:p>
            <a:pPr>
              <a:spcBef>
                <a:spcPts val="0"/>
              </a:spcBef>
            </a:pPr>
            <a:r>
              <a:rPr lang="en-GB" sz="1050">
                <a:effectLst/>
              </a:rPr>
              <a:t>Wilson, Deirdre &amp; Dan Sperber. 2004. Relevance Theory. In Laurence R. Horn &amp; Gregory Ward (eds.), </a:t>
            </a:r>
            <a:r>
              <a:rPr lang="en-GB" sz="1050" i="1">
                <a:effectLst/>
              </a:rPr>
              <a:t>Handbook of Pragmatics</a:t>
            </a:r>
            <a:r>
              <a:rPr lang="en-GB" sz="1050">
                <a:effectLst/>
              </a:rPr>
              <a:t>, 607–631. Oxford: Blackwell.</a:t>
            </a:r>
          </a:p>
          <a:p>
            <a:pPr>
              <a:spcBef>
                <a:spcPts val="0"/>
              </a:spcBef>
            </a:pPr>
            <a:endParaRPr lang="en-GB" sz="1050">
              <a:effectLst/>
            </a:endParaRPr>
          </a:p>
          <a:p>
            <a:pPr>
              <a:spcBef>
                <a:spcPts val="0"/>
              </a:spcBef>
            </a:pPr>
            <a:endParaRPr lang="en-GB" sz="1050">
              <a:effectLst/>
            </a:endParaRPr>
          </a:p>
          <a:p>
            <a:pPr>
              <a:spcBef>
                <a:spcPts val="0"/>
              </a:spcBef>
            </a:pPr>
            <a:endParaRPr lang="en-GB" sz="1050">
              <a:effectLst/>
            </a:endParaRPr>
          </a:p>
          <a:p>
            <a:pPr>
              <a:spcBef>
                <a:spcPts val="0"/>
              </a:spcBef>
            </a:pPr>
            <a:endParaRPr lang="en-GB" sz="1050">
              <a:effectLst/>
            </a:endParaRPr>
          </a:p>
        </p:txBody>
      </p:sp>
    </p:spTree>
    <p:extLst>
      <p:ext uri="{BB962C8B-B14F-4D97-AF65-F5344CB8AC3E}">
        <p14:creationId xmlns:p14="http://schemas.microsoft.com/office/powerpoint/2010/main" val="131126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E559006-0EA8-5B47-8933-1F45B9603243}"/>
              </a:ext>
            </a:extLst>
          </p:cNvPr>
          <p:cNvCxnSpPr>
            <a:cxnSpLocks/>
            <a:endCxn id="10" idx="2"/>
          </p:cNvCxnSpPr>
          <p:nvPr/>
        </p:nvCxnSpPr>
        <p:spPr>
          <a:xfrm>
            <a:off x="6732240" y="3367013"/>
            <a:ext cx="921180" cy="185470"/>
          </a:xfrm>
          <a:prstGeom prst="line">
            <a:avLst/>
          </a:prstGeom>
          <a:ln/>
        </p:spPr>
        <p:style>
          <a:lnRef idx="2">
            <a:schemeClr val="accent4"/>
          </a:lnRef>
          <a:fillRef idx="0">
            <a:schemeClr val="accent4"/>
          </a:fillRef>
          <a:effectRef idx="1">
            <a:schemeClr val="accent4"/>
          </a:effectRef>
          <a:fontRef idx="minor">
            <a:schemeClr val="tx1"/>
          </a:fontRef>
        </p:style>
      </p:cxnSp>
      <p:sp>
        <p:nvSpPr>
          <p:cNvPr id="2" name="Title 1">
            <a:extLst>
              <a:ext uri="{FF2B5EF4-FFF2-40B4-BE49-F238E27FC236}">
                <a16:creationId xmlns:a16="http://schemas.microsoft.com/office/drawing/2014/main" id="{9DF1E8E6-CB20-C646-B87C-5F32FCDE5A92}"/>
              </a:ext>
            </a:extLst>
          </p:cNvPr>
          <p:cNvSpPr>
            <a:spLocks noGrp="1"/>
          </p:cNvSpPr>
          <p:nvPr>
            <p:ph type="title"/>
          </p:nvPr>
        </p:nvSpPr>
        <p:spPr/>
        <p:txBody>
          <a:bodyPr/>
          <a:lstStyle/>
          <a:p>
            <a:r>
              <a:rPr lang="en-DE"/>
              <a:t>Semantik vs. Pragmatik</a:t>
            </a:r>
          </a:p>
        </p:txBody>
      </p:sp>
      <p:sp>
        <p:nvSpPr>
          <p:cNvPr id="3" name="Footer Placeholder 2">
            <a:extLst>
              <a:ext uri="{FF2B5EF4-FFF2-40B4-BE49-F238E27FC236}">
                <a16:creationId xmlns:a16="http://schemas.microsoft.com/office/drawing/2014/main" id="{D1B6EB7D-0CB8-D24B-99A9-9D55121035DB}"/>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68E7132-7D8E-4F4D-A3F2-34BA7AE69128}"/>
              </a:ext>
            </a:extLst>
          </p:cNvPr>
          <p:cNvSpPr>
            <a:spLocks noGrp="1"/>
          </p:cNvSpPr>
          <p:nvPr>
            <p:ph type="sldNum" sz="quarter" idx="12"/>
          </p:nvPr>
        </p:nvSpPr>
        <p:spPr/>
        <p:txBody>
          <a:bodyPr/>
          <a:lstStyle/>
          <a:p>
            <a:fld id="{9D195BCC-3514-4B1B-9C18-24F3D67EC549}" type="slidenum">
              <a:rPr lang="de-DE" smtClean="0"/>
              <a:t>5</a:t>
            </a:fld>
            <a:endParaRPr lang="de-DE"/>
          </a:p>
        </p:txBody>
      </p:sp>
      <p:sp>
        <p:nvSpPr>
          <p:cNvPr id="5" name="Text Placeholder 4">
            <a:extLst>
              <a:ext uri="{FF2B5EF4-FFF2-40B4-BE49-F238E27FC236}">
                <a16:creationId xmlns:a16="http://schemas.microsoft.com/office/drawing/2014/main" id="{610CA16B-5834-1444-AC8F-863A7286F2E1}"/>
              </a:ext>
            </a:extLst>
          </p:cNvPr>
          <p:cNvSpPr>
            <a:spLocks noGrp="1"/>
          </p:cNvSpPr>
          <p:nvPr>
            <p:ph type="body" sz="quarter" idx="14"/>
          </p:nvPr>
        </p:nvSpPr>
        <p:spPr/>
        <p:txBody>
          <a:bodyPr/>
          <a:lstStyle/>
          <a:p>
            <a:r>
              <a:rPr lang="en-GB"/>
              <a:t>One may study the </a:t>
            </a:r>
            <a:r>
              <a:rPr lang="en-GB">
                <a:solidFill>
                  <a:srgbClr val="0070C0"/>
                </a:solidFill>
              </a:rPr>
              <a:t>relations of signs to the objects to which the signs are applicable</a:t>
            </a:r>
            <a:r>
              <a:rPr lang="en-GB"/>
              <a:t>. [...] [T]he study of this dimension will be called </a:t>
            </a:r>
            <a:r>
              <a:rPr lang="en-GB">
                <a:solidFill>
                  <a:srgbClr val="0070C0"/>
                </a:solidFill>
              </a:rPr>
              <a:t>semantics</a:t>
            </a:r>
            <a:r>
              <a:rPr lang="en-GB"/>
              <a:t>. Or the subject of study may be </a:t>
            </a:r>
            <a:r>
              <a:rPr lang="en-GB">
                <a:solidFill>
                  <a:srgbClr val="00B050"/>
                </a:solidFill>
              </a:rPr>
              <a:t>the relation of signs to interpreters</a:t>
            </a:r>
            <a:r>
              <a:rPr lang="en-GB"/>
              <a:t>. [...] [T]he study of this dimension will be named </a:t>
            </a:r>
            <a:r>
              <a:rPr lang="en-GB">
                <a:solidFill>
                  <a:srgbClr val="00B050"/>
                </a:solidFill>
              </a:rPr>
              <a:t>pragmatics</a:t>
            </a:r>
            <a:r>
              <a:rPr lang="en-GB"/>
              <a:t>« (Morris 1938: 6).</a:t>
            </a:r>
          </a:p>
          <a:p>
            <a:endParaRPr lang="en-DE"/>
          </a:p>
        </p:txBody>
      </p:sp>
      <p:sp>
        <p:nvSpPr>
          <p:cNvPr id="6" name="Text Placeholder 5">
            <a:extLst>
              <a:ext uri="{FF2B5EF4-FFF2-40B4-BE49-F238E27FC236}">
                <a16:creationId xmlns:a16="http://schemas.microsoft.com/office/drawing/2014/main" id="{CF4EC142-A8A3-0B47-A055-2FC56366283F}"/>
              </a:ext>
            </a:extLst>
          </p:cNvPr>
          <p:cNvSpPr>
            <a:spLocks noGrp="1"/>
          </p:cNvSpPr>
          <p:nvPr>
            <p:ph type="body" sz="quarter" idx="15"/>
          </p:nvPr>
        </p:nvSpPr>
        <p:spPr/>
        <p:txBody>
          <a:bodyPr/>
          <a:lstStyle/>
          <a:p>
            <a:r>
              <a:rPr lang="en-DE"/>
              <a:t>Wh.: Klassische Unterscheidung nach Morris</a:t>
            </a:r>
          </a:p>
        </p:txBody>
      </p:sp>
      <p:pic>
        <p:nvPicPr>
          <p:cNvPr id="1026" name="Picture 2" descr="Communicate, Communication, Conference, Crowd">
            <a:extLst>
              <a:ext uri="{FF2B5EF4-FFF2-40B4-BE49-F238E27FC236}">
                <a16:creationId xmlns:a16="http://schemas.microsoft.com/office/drawing/2014/main" id="{5F47A39B-972C-6848-A91C-37C561243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125" y="2934966"/>
            <a:ext cx="2633961" cy="2184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t, Halloween, Silhouette, Puss, Black Cat, Black">
            <a:extLst>
              <a:ext uri="{FF2B5EF4-FFF2-40B4-BE49-F238E27FC236}">
                <a16:creationId xmlns:a16="http://schemas.microsoft.com/office/drawing/2014/main" id="{42363A07-AAB1-A64A-86A7-4170A3641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35" y="3127266"/>
            <a:ext cx="767345" cy="939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E0EC08-69C3-DB4D-8072-A251FD838B76}"/>
              </a:ext>
            </a:extLst>
          </p:cNvPr>
          <p:cNvSpPr txBox="1"/>
          <p:nvPr/>
        </p:nvSpPr>
        <p:spPr>
          <a:xfrm>
            <a:off x="5796136" y="3078981"/>
            <a:ext cx="1023037" cy="400110"/>
          </a:xfrm>
          <a:prstGeom prst="rect">
            <a:avLst/>
          </a:prstGeom>
          <a:noFill/>
        </p:spPr>
        <p:txBody>
          <a:bodyPr wrap="none" rtlCol="0">
            <a:spAutoFit/>
          </a:bodyPr>
          <a:lstStyle/>
          <a:p>
            <a:r>
              <a:rPr lang="en-GB" sz="2000" dirty="0" err="1">
                <a:solidFill>
                  <a:schemeClr val="bg1"/>
                </a:solidFill>
              </a:rPr>
              <a:t>[ˈkat͡sə]</a:t>
            </a:r>
            <a:endParaRPr lang="en-DE" sz="2000" dirty="0" err="1">
              <a:solidFill>
                <a:schemeClr val="bg1"/>
              </a:solidFill>
            </a:endParaRPr>
          </a:p>
        </p:txBody>
      </p:sp>
      <p:sp>
        <p:nvSpPr>
          <p:cNvPr id="10" name="Oval 9">
            <a:extLst>
              <a:ext uri="{FF2B5EF4-FFF2-40B4-BE49-F238E27FC236}">
                <a16:creationId xmlns:a16="http://schemas.microsoft.com/office/drawing/2014/main" id="{09F500DC-C602-C04A-AB38-629231079588}"/>
              </a:ext>
            </a:extLst>
          </p:cNvPr>
          <p:cNvSpPr/>
          <p:nvPr/>
        </p:nvSpPr>
        <p:spPr>
          <a:xfrm>
            <a:off x="7653420" y="2801848"/>
            <a:ext cx="1023036" cy="1501269"/>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16" name="Oval 15">
            <a:extLst>
              <a:ext uri="{FF2B5EF4-FFF2-40B4-BE49-F238E27FC236}">
                <a16:creationId xmlns:a16="http://schemas.microsoft.com/office/drawing/2014/main" id="{8825E5D2-91CC-9249-AA84-74DEEEAA73BC}"/>
              </a:ext>
            </a:extLst>
          </p:cNvPr>
          <p:cNvSpPr/>
          <p:nvPr/>
        </p:nvSpPr>
        <p:spPr>
          <a:xfrm>
            <a:off x="5220072" y="2796746"/>
            <a:ext cx="3744416" cy="1501269"/>
          </a:xfrm>
          <a:prstGeom prst="ellipse">
            <a:avLst/>
          </a:prstGeom>
          <a:noFill/>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19" name="Oval 18">
            <a:extLst>
              <a:ext uri="{FF2B5EF4-FFF2-40B4-BE49-F238E27FC236}">
                <a16:creationId xmlns:a16="http://schemas.microsoft.com/office/drawing/2014/main" id="{1408DE8C-43AD-4B4A-8090-3B53A4848FBB}"/>
              </a:ext>
            </a:extLst>
          </p:cNvPr>
          <p:cNvSpPr/>
          <p:nvPr/>
        </p:nvSpPr>
        <p:spPr>
          <a:xfrm>
            <a:off x="4193502" y="2940068"/>
            <a:ext cx="3340936" cy="2742059"/>
          </a:xfrm>
          <a:prstGeom prst="ellipse">
            <a:avLst/>
          </a:prstGeom>
          <a:no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182267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0EDF-DFAD-EC4C-8309-117DFF9E2C90}"/>
              </a:ext>
            </a:extLst>
          </p:cNvPr>
          <p:cNvSpPr>
            <a:spLocks noGrp="1"/>
          </p:cNvSpPr>
          <p:nvPr>
            <p:ph type="title"/>
          </p:nvPr>
        </p:nvSpPr>
        <p:spPr/>
        <p:txBody>
          <a:bodyPr/>
          <a:lstStyle/>
          <a:p>
            <a:r>
              <a:rPr lang="en-DE"/>
              <a:t>Semantik vs. Pragmatik</a:t>
            </a:r>
          </a:p>
        </p:txBody>
      </p:sp>
      <p:sp>
        <p:nvSpPr>
          <p:cNvPr id="3" name="Footer Placeholder 2">
            <a:extLst>
              <a:ext uri="{FF2B5EF4-FFF2-40B4-BE49-F238E27FC236}">
                <a16:creationId xmlns:a16="http://schemas.microsoft.com/office/drawing/2014/main" id="{30A7006D-0640-684B-9B8E-A9C466CF03AE}"/>
              </a:ext>
            </a:extLst>
          </p:cNvPr>
          <p:cNvSpPr>
            <a:spLocks noGrp="1"/>
          </p:cNvSpPr>
          <p:nvPr>
            <p:ph type="ftr" sz="quarter" idx="11"/>
          </p:nvPr>
        </p:nvSpPr>
        <p:spPr/>
        <p:txBody>
          <a:bodyPr/>
          <a:lstStyle/>
          <a:p>
            <a:r>
              <a:rPr lang="de-DE"/>
              <a:t>Grafik: Kasper (2020: 26)</a:t>
            </a:r>
          </a:p>
        </p:txBody>
      </p:sp>
      <p:sp>
        <p:nvSpPr>
          <p:cNvPr id="4" name="Slide Number Placeholder 3">
            <a:extLst>
              <a:ext uri="{FF2B5EF4-FFF2-40B4-BE49-F238E27FC236}">
                <a16:creationId xmlns:a16="http://schemas.microsoft.com/office/drawing/2014/main" id="{1575FF3C-9D49-A847-9B86-8AEB13ECE261}"/>
              </a:ext>
            </a:extLst>
          </p:cNvPr>
          <p:cNvSpPr>
            <a:spLocks noGrp="1"/>
          </p:cNvSpPr>
          <p:nvPr>
            <p:ph type="sldNum" sz="quarter" idx="12"/>
          </p:nvPr>
        </p:nvSpPr>
        <p:spPr/>
        <p:txBody>
          <a:bodyPr/>
          <a:lstStyle/>
          <a:p>
            <a:fld id="{9D195BCC-3514-4B1B-9C18-24F3D67EC549}" type="slidenum">
              <a:rPr lang="de-DE" smtClean="0"/>
              <a:t>6</a:t>
            </a:fld>
            <a:endParaRPr lang="de-DE"/>
          </a:p>
        </p:txBody>
      </p:sp>
      <p:sp>
        <p:nvSpPr>
          <p:cNvPr id="5" name="Text Placeholder 4">
            <a:extLst>
              <a:ext uri="{FF2B5EF4-FFF2-40B4-BE49-F238E27FC236}">
                <a16:creationId xmlns:a16="http://schemas.microsoft.com/office/drawing/2014/main" id="{5AC97AF8-EDA9-6C44-B78E-1C6116D566E4}"/>
              </a:ext>
            </a:extLst>
          </p:cNvPr>
          <p:cNvSpPr>
            <a:spLocks noGrp="1"/>
          </p:cNvSpPr>
          <p:nvPr>
            <p:ph type="body" sz="quarter" idx="14"/>
          </p:nvPr>
        </p:nvSpPr>
        <p:spPr>
          <a:xfrm>
            <a:off x="521550" y="1545752"/>
            <a:ext cx="3906434" cy="3311525"/>
          </a:xfrm>
        </p:spPr>
        <p:txBody>
          <a:bodyPr/>
          <a:lstStyle/>
          <a:p>
            <a:r>
              <a:rPr lang="en-GB"/>
              <a:t>"It is a sufficiently accurate characterization of pragmatics to say that it deals with the biotic aspects of </a:t>
            </a:r>
            <a:r>
              <a:rPr lang="en-GB" b="1">
                <a:solidFill>
                  <a:srgbClr val="0070C0"/>
                </a:solidFill>
              </a:rPr>
              <a:t>semiosis</a:t>
            </a:r>
            <a:r>
              <a:rPr lang="en-GB"/>
              <a:t>, that is, with all the psychological, biological, and sociological phenomena which occur in the functioning of signs" (Morris 1938: 108, Hervorh. S.H.).</a:t>
            </a:r>
          </a:p>
          <a:p>
            <a:endParaRPr lang="en-DE"/>
          </a:p>
          <a:p>
            <a:endParaRPr lang="en-DE"/>
          </a:p>
        </p:txBody>
      </p:sp>
      <p:sp>
        <p:nvSpPr>
          <p:cNvPr id="6" name="Text Placeholder 5">
            <a:extLst>
              <a:ext uri="{FF2B5EF4-FFF2-40B4-BE49-F238E27FC236}">
                <a16:creationId xmlns:a16="http://schemas.microsoft.com/office/drawing/2014/main" id="{8818489B-484D-6E45-B890-881F314D58C9}"/>
              </a:ext>
            </a:extLst>
          </p:cNvPr>
          <p:cNvSpPr>
            <a:spLocks noGrp="1"/>
          </p:cNvSpPr>
          <p:nvPr>
            <p:ph type="body" sz="quarter" idx="15"/>
          </p:nvPr>
        </p:nvSpPr>
        <p:spPr/>
        <p:txBody>
          <a:bodyPr/>
          <a:lstStyle/>
          <a:p>
            <a:r>
              <a:rPr lang="en-DE"/>
              <a:t>Morris (1938)</a:t>
            </a:r>
          </a:p>
        </p:txBody>
      </p:sp>
      <p:pic>
        <p:nvPicPr>
          <p:cNvPr id="7" name="Picture 6">
            <a:extLst>
              <a:ext uri="{FF2B5EF4-FFF2-40B4-BE49-F238E27FC236}">
                <a16:creationId xmlns:a16="http://schemas.microsoft.com/office/drawing/2014/main" id="{1BB9FAAC-81FA-5C44-864E-B205623246B0}"/>
              </a:ext>
            </a:extLst>
          </p:cNvPr>
          <p:cNvPicPr>
            <a:picLocks noChangeAspect="1"/>
          </p:cNvPicPr>
          <p:nvPr/>
        </p:nvPicPr>
        <p:blipFill>
          <a:blip r:embed="rId3"/>
          <a:stretch>
            <a:fillRect/>
          </a:stretch>
        </p:blipFill>
        <p:spPr>
          <a:xfrm>
            <a:off x="4531298" y="1250509"/>
            <a:ext cx="4612702" cy="3311525"/>
          </a:xfrm>
          <a:prstGeom prst="rect">
            <a:avLst/>
          </a:prstGeom>
        </p:spPr>
      </p:pic>
    </p:spTree>
    <p:extLst>
      <p:ext uri="{BB962C8B-B14F-4D97-AF65-F5344CB8AC3E}">
        <p14:creationId xmlns:p14="http://schemas.microsoft.com/office/powerpoint/2010/main" val="331672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A99E-FC6D-874A-96B6-50F0FC285F1C}"/>
              </a:ext>
            </a:extLst>
          </p:cNvPr>
          <p:cNvSpPr>
            <a:spLocks noGrp="1"/>
          </p:cNvSpPr>
          <p:nvPr>
            <p:ph type="title"/>
          </p:nvPr>
        </p:nvSpPr>
        <p:spPr/>
        <p:txBody>
          <a:bodyPr/>
          <a:lstStyle/>
          <a:p>
            <a:r>
              <a:rPr lang="en-DE"/>
              <a:t>Semantik vs. Pragmatik</a:t>
            </a:r>
          </a:p>
        </p:txBody>
      </p:sp>
      <p:sp>
        <p:nvSpPr>
          <p:cNvPr id="3" name="Footer Placeholder 2">
            <a:extLst>
              <a:ext uri="{FF2B5EF4-FFF2-40B4-BE49-F238E27FC236}">
                <a16:creationId xmlns:a16="http://schemas.microsoft.com/office/drawing/2014/main" id="{CBF1C4B7-2F2B-CB4A-A933-0179688FD89C}"/>
              </a:ext>
            </a:extLst>
          </p:cNvPr>
          <p:cNvSpPr>
            <a:spLocks noGrp="1"/>
          </p:cNvSpPr>
          <p:nvPr>
            <p:ph type="ftr" sz="quarter" idx="11"/>
          </p:nvPr>
        </p:nvSpPr>
        <p:spPr/>
        <p:txBody>
          <a:bodyPr/>
          <a:lstStyle/>
          <a:p>
            <a:r>
              <a:rPr lang="de-DE"/>
              <a:t>(Kasper 2020: 21)</a:t>
            </a:r>
          </a:p>
        </p:txBody>
      </p:sp>
      <p:sp>
        <p:nvSpPr>
          <p:cNvPr id="4" name="Slide Number Placeholder 3">
            <a:extLst>
              <a:ext uri="{FF2B5EF4-FFF2-40B4-BE49-F238E27FC236}">
                <a16:creationId xmlns:a16="http://schemas.microsoft.com/office/drawing/2014/main" id="{D2DB604D-87F7-F345-8DF4-39D7C6A1207F}"/>
              </a:ext>
            </a:extLst>
          </p:cNvPr>
          <p:cNvSpPr>
            <a:spLocks noGrp="1"/>
          </p:cNvSpPr>
          <p:nvPr>
            <p:ph type="sldNum" sz="quarter" idx="12"/>
          </p:nvPr>
        </p:nvSpPr>
        <p:spPr/>
        <p:txBody>
          <a:bodyPr/>
          <a:lstStyle/>
          <a:p>
            <a:fld id="{9D195BCC-3514-4B1B-9C18-24F3D67EC549}" type="slidenum">
              <a:rPr lang="de-DE" smtClean="0"/>
              <a:t>7</a:t>
            </a:fld>
            <a:endParaRPr lang="de-DE"/>
          </a:p>
        </p:txBody>
      </p:sp>
      <p:sp>
        <p:nvSpPr>
          <p:cNvPr id="5" name="Text Placeholder 4">
            <a:extLst>
              <a:ext uri="{FF2B5EF4-FFF2-40B4-BE49-F238E27FC236}">
                <a16:creationId xmlns:a16="http://schemas.microsoft.com/office/drawing/2014/main" id="{2A51DAB0-DF1F-C344-8E18-83E89D591E2A}"/>
              </a:ext>
            </a:extLst>
          </p:cNvPr>
          <p:cNvSpPr>
            <a:spLocks noGrp="1"/>
          </p:cNvSpPr>
          <p:nvPr>
            <p:ph type="body" sz="quarter" idx="14"/>
          </p:nvPr>
        </p:nvSpPr>
        <p:spPr>
          <a:xfrm>
            <a:off x="521550" y="1545752"/>
            <a:ext cx="3690410" cy="3311525"/>
          </a:xfrm>
        </p:spPr>
        <p:txBody>
          <a:bodyPr/>
          <a:lstStyle/>
          <a:p>
            <a:pPr marL="0" indent="0">
              <a:buNone/>
            </a:pPr>
            <a:r>
              <a:rPr lang="en-GB"/>
              <a:t>1. Das, was als Zeichen wirkt, ist der </a:t>
            </a:r>
            <a:r>
              <a:rPr lang="en-GB" b="1">
                <a:solidFill>
                  <a:srgbClr val="0070C0"/>
                </a:solidFill>
              </a:rPr>
              <a:t>Zeichenträger</a:t>
            </a:r>
            <a:r>
              <a:rPr lang="en-GB"/>
              <a:t>. </a:t>
            </a:r>
          </a:p>
          <a:p>
            <a:pPr marL="0" indent="0">
              <a:buNone/>
            </a:pPr>
            <a:r>
              <a:rPr lang="en-GB"/>
              <a:t>2. Das, worauf das Zeichen referiert, ist das </a:t>
            </a:r>
            <a:r>
              <a:rPr lang="en-GB" b="1">
                <a:solidFill>
                  <a:srgbClr val="0070C0"/>
                </a:solidFill>
              </a:rPr>
              <a:t>Designat</a:t>
            </a:r>
            <a:r>
              <a:rPr lang="en-GB"/>
              <a:t>. </a:t>
            </a:r>
          </a:p>
          <a:p>
            <a:pPr marL="0" indent="0">
              <a:buNone/>
            </a:pPr>
            <a:r>
              <a:rPr lang="en-GB"/>
              <a:t>3. Der Effekt oder das Verhalten, den das Zeichen in Rezipient*innen auslöst, heißt </a:t>
            </a:r>
            <a:r>
              <a:rPr lang="en-GB" b="1">
                <a:solidFill>
                  <a:srgbClr val="0070C0"/>
                </a:solidFill>
              </a:rPr>
              <a:t>Interpretant</a:t>
            </a:r>
            <a:r>
              <a:rPr lang="en-GB"/>
              <a:t>. </a:t>
            </a:r>
          </a:p>
          <a:p>
            <a:pPr marL="0" indent="0">
              <a:buNone/>
            </a:pPr>
            <a:r>
              <a:rPr lang="en-GB"/>
              <a:t>4. Dazu kommen noch die </a:t>
            </a:r>
            <a:r>
              <a:rPr lang="en-GB" b="1">
                <a:solidFill>
                  <a:srgbClr val="0070C0"/>
                </a:solidFill>
              </a:rPr>
              <a:t>Interpret*innen</a:t>
            </a:r>
            <a:r>
              <a:rPr lang="en-GB"/>
              <a:t> selbst. </a:t>
            </a:r>
          </a:p>
          <a:p>
            <a:pPr marL="0" indent="0">
              <a:buNone/>
            </a:pPr>
            <a:endParaRPr lang="en-DE"/>
          </a:p>
        </p:txBody>
      </p:sp>
      <p:sp>
        <p:nvSpPr>
          <p:cNvPr id="6" name="Text Placeholder 5">
            <a:extLst>
              <a:ext uri="{FF2B5EF4-FFF2-40B4-BE49-F238E27FC236}">
                <a16:creationId xmlns:a16="http://schemas.microsoft.com/office/drawing/2014/main" id="{AF2495D0-B596-B64B-BC03-E823DE2AB9F5}"/>
              </a:ext>
            </a:extLst>
          </p:cNvPr>
          <p:cNvSpPr>
            <a:spLocks noGrp="1"/>
          </p:cNvSpPr>
          <p:nvPr>
            <p:ph type="body" sz="quarter" idx="15"/>
          </p:nvPr>
        </p:nvSpPr>
        <p:spPr/>
        <p:txBody>
          <a:bodyPr/>
          <a:lstStyle/>
          <a:p>
            <a:r>
              <a:rPr lang="en-DE"/>
              <a:t>Semiose nach Morris</a:t>
            </a:r>
          </a:p>
        </p:txBody>
      </p:sp>
      <p:pic>
        <p:nvPicPr>
          <p:cNvPr id="7" name="Picture 6">
            <a:extLst>
              <a:ext uri="{FF2B5EF4-FFF2-40B4-BE49-F238E27FC236}">
                <a16:creationId xmlns:a16="http://schemas.microsoft.com/office/drawing/2014/main" id="{AB11B93E-46B8-7147-B7DA-207C3AD73F4C}"/>
              </a:ext>
            </a:extLst>
          </p:cNvPr>
          <p:cNvPicPr>
            <a:picLocks noChangeAspect="1"/>
          </p:cNvPicPr>
          <p:nvPr/>
        </p:nvPicPr>
        <p:blipFill>
          <a:blip r:embed="rId2"/>
          <a:stretch>
            <a:fillRect/>
          </a:stretch>
        </p:blipFill>
        <p:spPr>
          <a:xfrm>
            <a:off x="4531298" y="1250509"/>
            <a:ext cx="4612702" cy="3311525"/>
          </a:xfrm>
          <a:prstGeom prst="rect">
            <a:avLst/>
          </a:prstGeom>
        </p:spPr>
      </p:pic>
    </p:spTree>
    <p:extLst>
      <p:ext uri="{BB962C8B-B14F-4D97-AF65-F5344CB8AC3E}">
        <p14:creationId xmlns:p14="http://schemas.microsoft.com/office/powerpoint/2010/main" val="46058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A99E-FC6D-874A-96B6-50F0FC285F1C}"/>
              </a:ext>
            </a:extLst>
          </p:cNvPr>
          <p:cNvSpPr>
            <a:spLocks noGrp="1"/>
          </p:cNvSpPr>
          <p:nvPr>
            <p:ph type="title"/>
          </p:nvPr>
        </p:nvSpPr>
        <p:spPr/>
        <p:txBody>
          <a:bodyPr/>
          <a:lstStyle/>
          <a:p>
            <a:r>
              <a:rPr lang="en-DE"/>
              <a:t>Semantik vs. Pragmatik</a:t>
            </a:r>
          </a:p>
        </p:txBody>
      </p:sp>
      <p:sp>
        <p:nvSpPr>
          <p:cNvPr id="3" name="Footer Placeholder 2">
            <a:extLst>
              <a:ext uri="{FF2B5EF4-FFF2-40B4-BE49-F238E27FC236}">
                <a16:creationId xmlns:a16="http://schemas.microsoft.com/office/drawing/2014/main" id="{CBF1C4B7-2F2B-CB4A-A933-0179688FD89C}"/>
              </a:ext>
            </a:extLst>
          </p:cNvPr>
          <p:cNvSpPr>
            <a:spLocks noGrp="1"/>
          </p:cNvSpPr>
          <p:nvPr>
            <p:ph type="ftr" sz="quarter" idx="11"/>
          </p:nvPr>
        </p:nvSpPr>
        <p:spPr/>
        <p:txBody>
          <a:bodyPr/>
          <a:lstStyle/>
          <a:p>
            <a:r>
              <a:rPr lang="de-DE"/>
              <a:t>(Kasper 2020: 21)</a:t>
            </a:r>
          </a:p>
        </p:txBody>
      </p:sp>
      <p:sp>
        <p:nvSpPr>
          <p:cNvPr id="4" name="Slide Number Placeholder 3">
            <a:extLst>
              <a:ext uri="{FF2B5EF4-FFF2-40B4-BE49-F238E27FC236}">
                <a16:creationId xmlns:a16="http://schemas.microsoft.com/office/drawing/2014/main" id="{D2DB604D-87F7-F345-8DF4-39D7C6A1207F}"/>
              </a:ext>
            </a:extLst>
          </p:cNvPr>
          <p:cNvSpPr>
            <a:spLocks noGrp="1"/>
          </p:cNvSpPr>
          <p:nvPr>
            <p:ph type="sldNum" sz="quarter" idx="12"/>
          </p:nvPr>
        </p:nvSpPr>
        <p:spPr/>
        <p:txBody>
          <a:bodyPr/>
          <a:lstStyle/>
          <a:p>
            <a:fld id="{9D195BCC-3514-4B1B-9C18-24F3D67EC549}" type="slidenum">
              <a:rPr lang="de-DE" smtClean="0"/>
              <a:t>8</a:t>
            </a:fld>
            <a:endParaRPr lang="de-DE"/>
          </a:p>
        </p:txBody>
      </p:sp>
      <p:sp>
        <p:nvSpPr>
          <p:cNvPr id="5" name="Text Placeholder 4">
            <a:extLst>
              <a:ext uri="{FF2B5EF4-FFF2-40B4-BE49-F238E27FC236}">
                <a16:creationId xmlns:a16="http://schemas.microsoft.com/office/drawing/2014/main" id="{2A51DAB0-DF1F-C344-8E18-83E89D591E2A}"/>
              </a:ext>
            </a:extLst>
          </p:cNvPr>
          <p:cNvSpPr>
            <a:spLocks noGrp="1"/>
          </p:cNvSpPr>
          <p:nvPr>
            <p:ph type="body" sz="quarter" idx="14"/>
          </p:nvPr>
        </p:nvSpPr>
        <p:spPr>
          <a:xfrm>
            <a:off x="521550" y="1545752"/>
            <a:ext cx="3690410" cy="3311525"/>
          </a:xfrm>
        </p:spPr>
        <p:txBody>
          <a:bodyPr/>
          <a:lstStyle/>
          <a:p>
            <a:pPr marL="0" indent="0">
              <a:buNone/>
            </a:pPr>
            <a:r>
              <a:rPr lang="en-GB"/>
              <a:t>1. Das, was als Zeichen wirkt, ist der </a:t>
            </a:r>
            <a:r>
              <a:rPr lang="en-GB" b="1">
                <a:solidFill>
                  <a:srgbClr val="0070C0"/>
                </a:solidFill>
              </a:rPr>
              <a:t>Zeichenträger</a:t>
            </a:r>
            <a:r>
              <a:rPr lang="en-GB"/>
              <a:t>. </a:t>
            </a:r>
          </a:p>
          <a:p>
            <a:pPr marL="0" indent="0">
              <a:buNone/>
            </a:pPr>
            <a:r>
              <a:rPr lang="en-GB"/>
              <a:t>2. Das, worauf das Zeichen referiert, ist das </a:t>
            </a:r>
            <a:r>
              <a:rPr lang="en-GB" b="1">
                <a:solidFill>
                  <a:srgbClr val="0070C0"/>
                </a:solidFill>
              </a:rPr>
              <a:t>Designat</a:t>
            </a:r>
            <a:r>
              <a:rPr lang="en-GB"/>
              <a:t>. </a:t>
            </a:r>
          </a:p>
          <a:p>
            <a:pPr marL="0" indent="0">
              <a:buNone/>
            </a:pPr>
            <a:r>
              <a:rPr lang="en-GB"/>
              <a:t>3. Der Effekt oder das Verhalten, den das Zeichen in Rezipient*innen auslöst, heißt </a:t>
            </a:r>
            <a:r>
              <a:rPr lang="en-GB" b="1">
                <a:solidFill>
                  <a:srgbClr val="0070C0"/>
                </a:solidFill>
              </a:rPr>
              <a:t>Interpretant</a:t>
            </a:r>
            <a:r>
              <a:rPr lang="en-GB"/>
              <a:t>. </a:t>
            </a:r>
          </a:p>
          <a:p>
            <a:pPr marL="0" indent="0">
              <a:buNone/>
            </a:pPr>
            <a:r>
              <a:rPr lang="en-GB"/>
              <a:t>4. Dazu kommen noch die </a:t>
            </a:r>
            <a:r>
              <a:rPr lang="en-GB" b="1">
                <a:solidFill>
                  <a:srgbClr val="0070C0"/>
                </a:solidFill>
              </a:rPr>
              <a:t>Interpret*innen</a:t>
            </a:r>
            <a:r>
              <a:rPr lang="en-GB"/>
              <a:t> selbst. </a:t>
            </a:r>
          </a:p>
          <a:p>
            <a:pPr marL="0" indent="0">
              <a:buNone/>
            </a:pPr>
            <a:endParaRPr lang="en-DE"/>
          </a:p>
        </p:txBody>
      </p:sp>
      <p:sp>
        <p:nvSpPr>
          <p:cNvPr id="6" name="Text Placeholder 5">
            <a:extLst>
              <a:ext uri="{FF2B5EF4-FFF2-40B4-BE49-F238E27FC236}">
                <a16:creationId xmlns:a16="http://schemas.microsoft.com/office/drawing/2014/main" id="{AF2495D0-B596-B64B-BC03-E823DE2AB9F5}"/>
              </a:ext>
            </a:extLst>
          </p:cNvPr>
          <p:cNvSpPr>
            <a:spLocks noGrp="1"/>
          </p:cNvSpPr>
          <p:nvPr>
            <p:ph type="body" sz="quarter" idx="15"/>
          </p:nvPr>
        </p:nvSpPr>
        <p:spPr/>
        <p:txBody>
          <a:bodyPr/>
          <a:lstStyle/>
          <a:p>
            <a:r>
              <a:rPr lang="en-DE"/>
              <a:t>Semiose nach Morris</a:t>
            </a:r>
          </a:p>
        </p:txBody>
      </p:sp>
      <p:pic>
        <p:nvPicPr>
          <p:cNvPr id="7" name="Picture 6">
            <a:extLst>
              <a:ext uri="{FF2B5EF4-FFF2-40B4-BE49-F238E27FC236}">
                <a16:creationId xmlns:a16="http://schemas.microsoft.com/office/drawing/2014/main" id="{AB11B93E-46B8-7147-B7DA-207C3AD73F4C}"/>
              </a:ext>
            </a:extLst>
          </p:cNvPr>
          <p:cNvPicPr>
            <a:picLocks noChangeAspect="1"/>
          </p:cNvPicPr>
          <p:nvPr/>
        </p:nvPicPr>
        <p:blipFill>
          <a:blip r:embed="rId2"/>
          <a:stretch>
            <a:fillRect/>
          </a:stretch>
        </p:blipFill>
        <p:spPr>
          <a:xfrm>
            <a:off x="539552" y="-95320"/>
            <a:ext cx="7129704" cy="5118517"/>
          </a:xfrm>
          <a:prstGeom prst="rect">
            <a:avLst/>
          </a:prstGeom>
        </p:spPr>
      </p:pic>
    </p:spTree>
    <p:extLst>
      <p:ext uri="{BB962C8B-B14F-4D97-AF65-F5344CB8AC3E}">
        <p14:creationId xmlns:p14="http://schemas.microsoft.com/office/powerpoint/2010/main" val="375990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0017-A0EF-CC4D-A432-D7AEF3510B91}"/>
              </a:ext>
            </a:extLst>
          </p:cNvPr>
          <p:cNvSpPr>
            <a:spLocks noGrp="1"/>
          </p:cNvSpPr>
          <p:nvPr>
            <p:ph type="title"/>
          </p:nvPr>
        </p:nvSpPr>
        <p:spPr/>
        <p:txBody>
          <a:bodyPr/>
          <a:lstStyle/>
          <a:p>
            <a:r>
              <a:rPr lang="en-DE"/>
              <a:t>Morris zu Semantik und Pragmatik</a:t>
            </a:r>
          </a:p>
        </p:txBody>
      </p:sp>
      <p:sp>
        <p:nvSpPr>
          <p:cNvPr id="3" name="Footer Placeholder 2">
            <a:extLst>
              <a:ext uri="{FF2B5EF4-FFF2-40B4-BE49-F238E27FC236}">
                <a16:creationId xmlns:a16="http://schemas.microsoft.com/office/drawing/2014/main" id="{56052F78-BB71-ED43-B4B0-433156F2FF56}"/>
              </a:ext>
            </a:extLst>
          </p:cNvPr>
          <p:cNvSpPr>
            <a:spLocks noGrp="1"/>
          </p:cNvSpPr>
          <p:nvPr>
            <p:ph type="ftr" sz="quarter" idx="11"/>
          </p:nvPr>
        </p:nvSpPr>
        <p:spPr/>
        <p:txBody>
          <a:bodyPr/>
          <a:lstStyle/>
          <a:p>
            <a:r>
              <a:rPr lang="de-DE"/>
              <a:t>(zit. n. Kasper 2020)</a:t>
            </a:r>
          </a:p>
        </p:txBody>
      </p:sp>
      <p:sp>
        <p:nvSpPr>
          <p:cNvPr id="4" name="Slide Number Placeholder 3">
            <a:extLst>
              <a:ext uri="{FF2B5EF4-FFF2-40B4-BE49-F238E27FC236}">
                <a16:creationId xmlns:a16="http://schemas.microsoft.com/office/drawing/2014/main" id="{47453923-82DA-2749-B096-94771098D9DB}"/>
              </a:ext>
            </a:extLst>
          </p:cNvPr>
          <p:cNvSpPr>
            <a:spLocks noGrp="1"/>
          </p:cNvSpPr>
          <p:nvPr>
            <p:ph type="sldNum" sz="quarter" idx="12"/>
          </p:nvPr>
        </p:nvSpPr>
        <p:spPr/>
        <p:txBody>
          <a:bodyPr/>
          <a:lstStyle/>
          <a:p>
            <a:fld id="{9D195BCC-3514-4B1B-9C18-24F3D67EC549}" type="slidenum">
              <a:rPr lang="de-DE" smtClean="0"/>
              <a:t>9</a:t>
            </a:fld>
            <a:endParaRPr lang="de-DE"/>
          </a:p>
        </p:txBody>
      </p:sp>
      <p:sp>
        <p:nvSpPr>
          <p:cNvPr id="5" name="Text Placeholder 4">
            <a:extLst>
              <a:ext uri="{FF2B5EF4-FFF2-40B4-BE49-F238E27FC236}">
                <a16:creationId xmlns:a16="http://schemas.microsoft.com/office/drawing/2014/main" id="{1C3490EA-7C86-C440-BB0C-D99CA15D29C6}"/>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E3C4BE2A-305C-DD46-AB74-E0550B8E1776}"/>
              </a:ext>
            </a:extLst>
          </p:cNvPr>
          <p:cNvSpPr>
            <a:spLocks noGrp="1"/>
          </p:cNvSpPr>
          <p:nvPr>
            <p:ph type="body" sz="quarter" idx="15"/>
          </p:nvPr>
        </p:nvSpPr>
        <p:spPr/>
        <p:txBody>
          <a:bodyPr/>
          <a:lstStyle/>
          <a:p>
            <a:endParaRPr lang="en-DE"/>
          </a:p>
        </p:txBody>
      </p:sp>
      <p:sp>
        <p:nvSpPr>
          <p:cNvPr id="9" name="Rectangular Callout 8">
            <a:extLst>
              <a:ext uri="{FF2B5EF4-FFF2-40B4-BE49-F238E27FC236}">
                <a16:creationId xmlns:a16="http://schemas.microsoft.com/office/drawing/2014/main" id="{BBEC0051-B899-2E42-9700-E09055B93AA9}"/>
              </a:ext>
            </a:extLst>
          </p:cNvPr>
          <p:cNvSpPr/>
          <p:nvPr/>
        </p:nvSpPr>
        <p:spPr>
          <a:xfrm>
            <a:off x="541519" y="916350"/>
            <a:ext cx="5472608" cy="1667951"/>
          </a:xfrm>
          <a:prstGeom prst="wedgeRectCallout">
            <a:avLst>
              <a:gd name="adj1" fmla="val -51565"/>
              <a:gd name="adj2" fmla="val 605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t>„Die Semantik behandelt die Beziehung der Zeichen zu ihren Designaten und darum zu den Objekten, die sie denotieren oder denotieren können.“ </a:t>
            </a:r>
          </a:p>
        </p:txBody>
      </p:sp>
      <p:sp>
        <p:nvSpPr>
          <p:cNvPr id="10" name="Rectangular Callout 9">
            <a:extLst>
              <a:ext uri="{FF2B5EF4-FFF2-40B4-BE49-F238E27FC236}">
                <a16:creationId xmlns:a16="http://schemas.microsoft.com/office/drawing/2014/main" id="{B7F7A5AA-B960-E840-9D28-15A0FA85D0E3}"/>
              </a:ext>
            </a:extLst>
          </p:cNvPr>
          <p:cNvSpPr/>
          <p:nvPr/>
        </p:nvSpPr>
        <p:spPr>
          <a:xfrm>
            <a:off x="3059832" y="2621021"/>
            <a:ext cx="5472608" cy="2258160"/>
          </a:xfrm>
          <a:prstGeom prst="wedgeRectCallout">
            <a:avLst>
              <a:gd name="adj1" fmla="val 49582"/>
              <a:gd name="adj2" fmla="val 6543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Unter Pragmatik verstehen wir die Wissenschaft von der Beziehung der Zeichen zu ihren Interpreten. [...] Da zu den meisten, wenn nicht allen Zeichen lebende Organismen als Interpreten gehören, kann man die Pragmatik hinreichend genau mit den Worten charakterisieren, daß sie sich mit den lebensbezogenen Aspekten der Semiose beschäftigt, d. h. mit allen psychologischen, biologischen und soziologischen Phänomenen, die im Zeichenprozeß auftauchen </a:t>
            </a:r>
          </a:p>
        </p:txBody>
      </p:sp>
    </p:spTree>
    <p:extLst>
      <p:ext uri="{BB962C8B-B14F-4D97-AF65-F5344CB8AC3E}">
        <p14:creationId xmlns:p14="http://schemas.microsoft.com/office/powerpoint/2010/main" val="476880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329512-u:\lehre\2020 sose pragmatik\präsentationen\pragmatik_02_was ist pragmatik.pptx"/>
  <p:tag name="ARTICULATE_PRESENTER_VERSION" val="8"/>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HHU_PowerPoint_Vorlage</Template>
  <TotalTime>37007</TotalTime>
  <Words>4397</Words>
  <Application>Microsoft Macintosh PowerPoint</Application>
  <PresentationFormat>Custom</PresentationFormat>
  <Paragraphs>458</Paragraphs>
  <Slides>47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Ink Free</vt:lpstr>
      <vt:lpstr>Arial</vt:lpstr>
      <vt:lpstr>Wingdings 2</vt:lpstr>
      <vt:lpstr>HHU_PPT_Vorlage</vt:lpstr>
      <vt:lpstr>Von der Semantik zur Pragmatik</vt:lpstr>
      <vt:lpstr>Überblick</vt:lpstr>
      <vt:lpstr>Semantik in a nutshell</vt:lpstr>
      <vt:lpstr>Semantik in a nutshell</vt:lpstr>
      <vt:lpstr>Semantik vs. Pragmatik</vt:lpstr>
      <vt:lpstr>Semantik vs. Pragmatik</vt:lpstr>
      <vt:lpstr>Semantik vs. Pragmatik</vt:lpstr>
      <vt:lpstr>Semantik vs. Pragmatik</vt:lpstr>
      <vt:lpstr>Morris zu 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Pragatik</vt:lpstr>
      <vt:lpstr>Semantik und Pragmatik</vt:lpstr>
      <vt:lpstr>Semantik und Pragmatik</vt:lpstr>
      <vt:lpstr>Semantik und Pragmatik</vt:lpstr>
      <vt:lpstr>Was ist Pragmatik?</vt:lpstr>
      <vt:lpstr>Pragmatiktheorien</vt:lpstr>
      <vt:lpstr>Pragmatiktheorien</vt:lpstr>
      <vt:lpstr>Kooperationsprinzip nach Grice</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Semantik und Pragmatik</vt:lpstr>
      <vt:lpstr>Zwischenfazit</vt:lpstr>
      <vt:lpstr>Cliffhanger</vt:lpstr>
      <vt:lpstr>Literatur</vt:lpstr>
    </vt:vector>
  </TitlesOfParts>
  <Company>Philosophische Fakultaet HHUD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BVM 1b / BBM 1b Semantik</dc:title>
  <dc:creator>Windows-Benutzer</dc:creator>
  <cp:lastModifiedBy>Stefan Hartmann</cp:lastModifiedBy>
  <cp:revision>1613</cp:revision>
  <cp:lastPrinted>2021-09-22T15:28:42Z</cp:lastPrinted>
  <dcterms:created xsi:type="dcterms:W3CDTF">2019-10-24T08:42:22Z</dcterms:created>
  <dcterms:modified xsi:type="dcterms:W3CDTF">2021-12-31T15:12:01Z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Semantik_06_Merkmalsemantik</vt:lpwstr>
  </property>
  <property fmtid="{D5CDD505-2E9C-101B-9397-08002B2CF9AE}" pid="4" name="ArticulateProjectVersion">
    <vt:lpwstr>8</vt:lpwstr>
  </property>
  <property fmtid="{D5CDD505-2E9C-101B-9397-08002B2CF9AE}" pid="5" name="ArticulateGUID">
    <vt:lpwstr>FE1F1DBC-B25B-41BF-B5FB-15F3951D8003</vt:lpwstr>
  </property>
  <property fmtid="{D5CDD505-2E9C-101B-9397-08002B2CF9AE}" pid="6" name="ArticulateProjectFull">
    <vt:lpwstr>U:\Lehre\2020 SoSe Pragmatik\Präsentationen\Pragmatik_02_Was ist Pragmatik.ppta</vt:lpwstr>
  </property>
</Properties>
</file>